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8T22:10:32.1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24352,'9454'4478'0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8T22:10:39.2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9375 0 24423,'-9374'4635'0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8T22:11:24.2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7FC6F-EB1D-4E3D-84D3-41D2D8A601D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0A2B0-B2F5-422D-A25F-83863EA2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0A2B0-B2F5-422D-A25F-83863EA2B4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95C5-B3D6-8C46-65A8-9FBBB68DE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C2C38-2BE2-13E5-4DCC-CF304B9E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713FF-C0CC-39F8-1D6E-3EC4BCB9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7CDEA-73F1-88EA-CCDF-6CC79059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4B36C-7272-7BE9-43F4-C1DD53DE9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D085-6ABE-FC07-883F-023480D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CC6F2-3963-EE48-ABCA-5EA4E305E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0A40-F3F7-97EF-073E-03640B9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A32B-B0BA-429D-F71A-912B045E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09A76-FC22-04D9-339A-A07336BE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073CE-F18C-720D-CE38-ABD49390B4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3AF95-5760-D9FE-9473-32A4B4A6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D12DD-DF73-C96F-6877-70C50C53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38445-CA7D-B595-7C83-C640C2A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11442-E88C-DF02-FD00-A1DB5903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9460-C926-208C-C470-F22EFD07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353-9D40-8BD5-796D-9ABF7B9C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5DA83-BAED-5C65-4CF8-B2DA6816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E9C2E-09FA-A11E-0BD5-BDA7CC562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362B-9A0F-8261-EF2B-0DC4F1EF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2B92-3005-1A65-B963-640B157D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8C4CE-5ECD-23CB-EE05-E479AFDC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A03AE-E75B-3710-D7AD-C90808C4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12A82-2935-130A-2623-0F7C0A98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08E5-36AD-527A-4399-E7058564A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7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0932-5D3A-C51D-FF42-97666D0E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A785-4682-9E57-D23F-10558136E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B2970-870D-25C7-EECA-56E8C6C95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E4B9F-A396-A982-DD6B-67025554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AAD25-E94C-7F83-0E80-EA5D515E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830FF-A34D-FD63-52B7-96534E4A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2235-64E9-BF93-DA17-95FA5411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291BD-8900-BFC9-4A00-3330E2946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1483E-71C3-86DC-094C-FE7EE0633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58A5-4280-2806-AEC6-8884D798A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7AE44-5F6D-00B1-3EA1-62C81236A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846DD0-8191-FC00-2DE3-8FF64B81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A47371-6CF4-2733-6D55-0D0DEBA2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B89F4-86B5-A825-DA7B-27201F7E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91F8-F293-55F4-7946-24E2E05D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E219E-02BD-D5C6-2B91-F5941ED6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CA84A-EC84-80DE-03AD-E1AEAF3D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748E1-E3E1-F29B-E3B5-492B544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1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4E3546-6801-99A6-C855-92CBD958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D0F59-0A8F-1AB7-EFF5-751A5BAE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8729D-B6A8-AB1D-3379-E581181B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2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9B19-C5FC-027A-5967-94945B310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66DC-88FE-059F-AD8D-0DE1C614F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E6920-5AB7-AF14-773F-D41E72183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05709-1D86-8360-E3A4-CB9E89E1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107C-B1FA-4FF2-AC55-317B2AA2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3D1E9-5287-C5AC-1792-D49AC7B27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6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56EB-F7FC-AA26-4DBD-33F6ED8F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33572-2FEB-0731-E0FC-D443017F2C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B3465-6FEF-95A0-A1B6-6B98444E2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AA914-1359-F6C8-79C2-071AB765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2E94A-1753-90C7-E26C-EF8F43FA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590EA-5D21-0442-E257-FB819D1D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1C3B8-8BD8-479E-4D31-83304A41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E3B09-EADA-E136-A8F9-DBCF6EDC9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4FB08-14EE-9A0E-5C51-1A230F46F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7D7D32-0D29-4334-BD7A-5A5948792337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97231-BD1A-9EC1-5899-F1DCE9918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A9658-D18E-5345-310E-49C71981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21B0A-F27E-410D-A7ED-BE3640F90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7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parks.ca/parks/kananaskis/kananaskis-country/advisories-public-safety/trail-reports/bow-valley/prairie-view/" TargetMode="External"/><Relationship Id="rId2" Type="http://schemas.openxmlformats.org/officeDocument/2006/relationships/hyperlink" Target="https://www.albertaparks.ca/parks/kananaskis/kananaskis-country/advisories-public-safety/trail-reports/elbow-valley/prairie-mountai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ananaskistrails.com/trailfinder/displaytrail.php?id=43" TargetMode="External"/><Relationship Id="rId5" Type="http://schemas.openxmlformats.org/officeDocument/2006/relationships/hyperlink" Target="https://hikebiketravel.com/sulphur-mountain-hike/" TargetMode="External"/><Relationship Id="rId4" Type="http://schemas.openxmlformats.org/officeDocument/2006/relationships/hyperlink" Target="https://www.albertaparks.ca/parks/kananaskis/kananaskis-country/advisories-public-safety/trail-reports/bow-valley/yamnuska-east-ridg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b6rZZXNHw?si=8_4Z2aYhhN5Ug9MS" TargetMode="External"/><Relationship Id="rId2" Type="http://schemas.openxmlformats.org/officeDocument/2006/relationships/hyperlink" Target="https://youtu.be/VAR8oRCtRe0?si=uBsPBStC9nS5o8c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youtube.com/shorts/vUxeFoW0c4A?si=1trTshko2e1gRVp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eeringcalgary.ca/events/view/578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IvpLzHiCr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untain-forecast.com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511.alberta.ca/cctv?start=0&amp;length=10&amp;order%5Bi%5D=1&amp;order%5Bdir%5D=asc" TargetMode="External"/><Relationship Id="rId4" Type="http://schemas.openxmlformats.org/officeDocument/2006/relationships/hyperlink" Target="https://spotwx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a.ford@esso.c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customXml" Target="../ink/ink1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iagps.com/" TargetMode="External"/><Relationship Id="rId3" Type="http://schemas.openxmlformats.org/officeDocument/2006/relationships/hyperlink" Target="https://www.albertaparks.ca/albertaparksca/advisories-public-safety/trail-reports/" TargetMode="External"/><Relationship Id="rId7" Type="http://schemas.openxmlformats.org/officeDocument/2006/relationships/hyperlink" Target="https://www.alltrails.com/?ref=heade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ltopo.com/" TargetMode="External"/><Relationship Id="rId5" Type="http://schemas.openxmlformats.org/officeDocument/2006/relationships/hyperlink" Target="http://www.strava.com/" TargetMode="External"/><Relationship Id="rId4" Type="http://schemas.openxmlformats.org/officeDocument/2006/relationships/hyperlink" Target="https://parks.canada.ca/pn-np/ab/banff/activ/randonnee-hiking/etat-sentiers-trail-conditio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ertaparks.ca/parks/kananaskis/kananaskis-country/advisories-public-safety/trail-reports/elbow-valley/fullerton-loop/" TargetMode="External"/><Relationship Id="rId7" Type="http://schemas.openxmlformats.org/officeDocument/2006/relationships/hyperlink" Target="https://hikebiketravel.com/mesa-butte-hik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ikebiketravel.com/the-lake-minnewanka-hike-near-banff-alberta/" TargetMode="External"/><Relationship Id="rId5" Type="http://schemas.openxmlformats.org/officeDocument/2006/relationships/hyperlink" Target="https://www.albertaparks.ca/parks/kananaskis/kananaskis-country/advisories-public-safety/trail-reports/canmore-and-area/grassi-lakes-upper/" TargetMode="External"/><Relationship Id="rId4" Type="http://schemas.openxmlformats.org/officeDocument/2006/relationships/hyperlink" Target="https://www.10adventures.com/hikes/canmore/jura-creek-trai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35CF-2101-DC6C-70F7-67A2A44382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 to Hiking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9FFFB-236E-6AD4-04BB-D4C80AD35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Everything you need to know to get started</a:t>
            </a:r>
          </a:p>
        </p:txBody>
      </p:sp>
    </p:spTree>
    <p:extLst>
      <p:ext uri="{BB962C8B-B14F-4D97-AF65-F5344CB8AC3E}">
        <p14:creationId xmlns:p14="http://schemas.microsoft.com/office/powerpoint/2010/main" val="252797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4DD89-96D1-C2CF-2AD1-A40ABB1A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934E-1D7E-E82E-0C6B-9FD8B57D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8" y="365125"/>
            <a:ext cx="10965872" cy="1325563"/>
          </a:xfrm>
        </p:spPr>
        <p:txBody>
          <a:bodyPr/>
          <a:lstStyle/>
          <a:p>
            <a:r>
              <a:rPr lang="en-US" dirty="0"/>
              <a:t>Where to Go – Moderate, Early Season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4D4011-EAEB-632D-3D9A-B829501F3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10893"/>
              </p:ext>
            </p:extLst>
          </p:nvPr>
        </p:nvGraphicFramePr>
        <p:xfrm>
          <a:off x="387928" y="1690688"/>
          <a:ext cx="11333016" cy="474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177">
                  <a:extLst>
                    <a:ext uri="{9D8B030D-6E8A-4147-A177-3AD203B41FA5}">
                      <a16:colId xmlns:a16="http://schemas.microsoft.com/office/drawing/2014/main" val="3152312001"/>
                    </a:ext>
                  </a:extLst>
                </a:gridCol>
                <a:gridCol w="1414021">
                  <a:extLst>
                    <a:ext uri="{9D8B030D-6E8A-4147-A177-3AD203B41FA5}">
                      <a16:colId xmlns:a16="http://schemas.microsoft.com/office/drawing/2014/main" val="3955327384"/>
                    </a:ext>
                  </a:extLst>
                </a:gridCol>
                <a:gridCol w="1128074">
                  <a:extLst>
                    <a:ext uri="{9D8B030D-6E8A-4147-A177-3AD203B41FA5}">
                      <a16:colId xmlns:a16="http://schemas.microsoft.com/office/drawing/2014/main" val="2949260051"/>
                    </a:ext>
                  </a:extLst>
                </a:gridCol>
                <a:gridCol w="1154545">
                  <a:extLst>
                    <a:ext uri="{9D8B030D-6E8A-4147-A177-3AD203B41FA5}">
                      <a16:colId xmlns:a16="http://schemas.microsoft.com/office/drawing/2014/main" val="3018323812"/>
                    </a:ext>
                  </a:extLst>
                </a:gridCol>
                <a:gridCol w="6299199">
                  <a:extLst>
                    <a:ext uri="{9D8B030D-6E8A-4147-A177-3AD203B41FA5}">
                      <a16:colId xmlns:a16="http://schemas.microsoft.com/office/drawing/2014/main" val="1509451087"/>
                    </a:ext>
                  </a:extLst>
                </a:gridCol>
              </a:tblGrid>
              <a:tr h="655348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 (return)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Elevation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93395"/>
                  </a:ext>
                </a:extLst>
              </a:tr>
              <a:tr h="752691">
                <a:tc>
                  <a:txBody>
                    <a:bodyPr/>
                    <a:lstStyle/>
                    <a:p>
                      <a:r>
                        <a:rPr lang="en-US" dirty="0"/>
                        <a:t>Bragg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2"/>
                        </a:rPr>
                        <a:t>Prairie Mountain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signage. Dogs permitted off-leash outside of parking lot. Good views. Can be very muddy early season.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90562"/>
                  </a:ext>
                </a:extLst>
              </a:tr>
              <a:tr h="752691">
                <a:tc>
                  <a:txBody>
                    <a:bodyPr/>
                    <a:lstStyle/>
                    <a:p>
                      <a:r>
                        <a:rPr lang="en-US" dirty="0"/>
                        <a:t>Kananaskis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Prairie View Lookout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signage.  Parking can be an issue. Small scramble to get to upper lookout. Dogs on-leash only.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424138"/>
                  </a:ext>
                </a:extLst>
              </a:tr>
              <a:tr h="752691">
                <a:tc>
                  <a:txBody>
                    <a:bodyPr/>
                    <a:lstStyle/>
                    <a:p>
                      <a:r>
                        <a:rPr lang="en-US" dirty="0"/>
                        <a:t>Canmore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4"/>
                        </a:rPr>
                        <a:t>Yamnuska Easy Ridge/ Raven’s 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Signage. Dogs on-leash only.  Trail is a scramble beyond the chimney, turn around and return the way you came. Very good views. Vehicle break-ins common.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70624"/>
                  </a:ext>
                </a:extLst>
              </a:tr>
              <a:tr h="752691">
                <a:tc>
                  <a:txBody>
                    <a:bodyPr/>
                    <a:lstStyle/>
                    <a:p>
                      <a:r>
                        <a:rPr lang="en-US" dirty="0"/>
                        <a:t>Banff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5"/>
                        </a:rPr>
                        <a:t>Sulphur Mountain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 signage. Could be muddy or icy. Parking can be an issue. Dogs on-leash only.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39515"/>
                  </a:ext>
                </a:extLst>
              </a:tr>
              <a:tr h="752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Kananaskis South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6"/>
                        </a:rPr>
                        <a:t>Mount Hoffmann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Road opens May 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. Can be muddy.  Awesome views. Not sure about signage as trail was renovated last year.  Dogs on-leash only.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09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85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4F70-A2C8-F47C-041C-9699C4FA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977E6-896B-F92F-3BAB-5B504D4C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Staple Exercises</a:t>
            </a:r>
          </a:p>
          <a:p>
            <a:pPr lvl="1"/>
            <a:r>
              <a:rPr lang="en-US" dirty="0"/>
              <a:t>Incline Walk </a:t>
            </a:r>
          </a:p>
          <a:p>
            <a:pPr lvl="2"/>
            <a:r>
              <a:rPr lang="en-US" dirty="0"/>
              <a:t>3x/</a:t>
            </a:r>
            <a:r>
              <a:rPr lang="en-US" dirty="0" err="1"/>
              <a:t>wk</a:t>
            </a:r>
            <a:r>
              <a:rPr lang="en-US" dirty="0"/>
              <a:t>, 20min, 15% incline, </a:t>
            </a:r>
            <a:r>
              <a:rPr lang="en-US" b="1" u="sng" dirty="0"/>
              <a:t>no hands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Step Ups</a:t>
            </a:r>
            <a:endParaRPr lang="en-US" dirty="0"/>
          </a:p>
          <a:p>
            <a:pPr lvl="2"/>
            <a:r>
              <a:rPr lang="en-US" dirty="0"/>
              <a:t>2-3x/</a:t>
            </a:r>
            <a:r>
              <a:rPr lang="en-US" dirty="0" err="1"/>
              <a:t>wk</a:t>
            </a:r>
            <a:r>
              <a:rPr lang="en-US" dirty="0"/>
              <a:t>, 3x 10 reps</a:t>
            </a:r>
          </a:p>
          <a:p>
            <a:pPr lvl="1"/>
            <a:r>
              <a:rPr lang="en-US" dirty="0">
                <a:hlinkClick r:id="rId3"/>
              </a:rPr>
              <a:t>Calf Raises</a:t>
            </a:r>
            <a:endParaRPr lang="en-US" dirty="0"/>
          </a:p>
          <a:p>
            <a:pPr lvl="2"/>
            <a:r>
              <a:rPr lang="en-US" dirty="0"/>
              <a:t>2-3x/</a:t>
            </a:r>
            <a:r>
              <a:rPr lang="en-US" dirty="0" err="1"/>
              <a:t>wk</a:t>
            </a:r>
            <a:r>
              <a:rPr lang="en-US" dirty="0"/>
              <a:t>, 2-3x 10-20 reps</a:t>
            </a:r>
          </a:p>
          <a:p>
            <a:pPr lvl="1"/>
            <a:r>
              <a:rPr lang="en-US" dirty="0"/>
              <a:t>Single-leg Balance</a:t>
            </a:r>
          </a:p>
          <a:p>
            <a:pPr lvl="2"/>
            <a:r>
              <a:rPr lang="en-US" dirty="0"/>
              <a:t>2x 20s/leg. Can be done daily</a:t>
            </a:r>
          </a:p>
          <a:p>
            <a:pPr lvl="1"/>
            <a:r>
              <a:rPr lang="en-US" dirty="0" err="1">
                <a:hlinkClick r:id="rId4"/>
              </a:rPr>
              <a:t>Tricep</a:t>
            </a:r>
            <a:r>
              <a:rPr lang="en-US" dirty="0">
                <a:hlinkClick r:id="rId4"/>
              </a:rPr>
              <a:t> Extensions </a:t>
            </a:r>
            <a:r>
              <a:rPr lang="en-US" dirty="0"/>
              <a:t>(if using poles)</a:t>
            </a:r>
          </a:p>
          <a:p>
            <a:pPr lvl="2"/>
            <a:r>
              <a:rPr lang="en-US" dirty="0"/>
              <a:t>2-3x/</a:t>
            </a:r>
            <a:r>
              <a:rPr lang="en-US" dirty="0" err="1"/>
              <a:t>wk</a:t>
            </a:r>
            <a:r>
              <a:rPr lang="en-US" dirty="0"/>
              <a:t>, 3x 10 reps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1311E-4157-C4B7-D13A-3589588F2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1110842"/>
            <a:ext cx="5066121" cy="50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BB047-2131-29D5-86F1-1F4773E9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1" y="197963"/>
            <a:ext cx="4223209" cy="4107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5F0883-F61A-47B6-D0D3-EEB72D97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EE1E7-50BA-5863-9131-13721E5F7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032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“Look Back”</a:t>
            </a:r>
          </a:p>
          <a:p>
            <a:endParaRPr lang="en-US" sz="2000" dirty="0"/>
          </a:p>
          <a:p>
            <a:r>
              <a:rPr lang="en-US" dirty="0"/>
              <a:t>Take photos for orientation</a:t>
            </a:r>
          </a:p>
          <a:p>
            <a:endParaRPr lang="en-US" sz="2000" dirty="0"/>
          </a:p>
          <a:p>
            <a:r>
              <a:rPr lang="en-US" dirty="0"/>
              <a:t>Bring paper map and compass if you know how to use it.</a:t>
            </a:r>
          </a:p>
          <a:p>
            <a:pPr lvl="1"/>
            <a:r>
              <a:rPr lang="en-US" dirty="0">
                <a:hlinkClick r:id="rId3"/>
              </a:rPr>
              <a:t>Foothills Orienteering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Notice your surroundings</a:t>
            </a:r>
          </a:p>
          <a:p>
            <a:pPr lvl="1"/>
            <a:r>
              <a:rPr lang="en-US" dirty="0"/>
              <a:t>South-facing slopes will be dry and dusty</a:t>
            </a:r>
          </a:p>
          <a:p>
            <a:pPr lvl="1"/>
            <a:r>
              <a:rPr lang="en-US" dirty="0"/>
              <a:t>North-facing slopes are often moist and mossy.</a:t>
            </a:r>
          </a:p>
        </p:txBody>
      </p:sp>
    </p:spTree>
    <p:extLst>
      <p:ext uri="{BB962C8B-B14F-4D97-AF65-F5344CB8AC3E}">
        <p14:creationId xmlns:p14="http://schemas.microsoft.com/office/powerpoint/2010/main" val="121923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41F0-EE4E-0A4F-313C-56B37891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355B8-8293-03E0-8958-DFE1026E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38227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n-US" dirty="0"/>
              <a:t>Check trail advisories.</a:t>
            </a:r>
          </a:p>
          <a:p>
            <a:r>
              <a:rPr lang="en-US" dirty="0"/>
              <a:t>Bring </a:t>
            </a:r>
            <a:r>
              <a:rPr lang="en-US" dirty="0">
                <a:hlinkClick r:id="rId3"/>
              </a:rPr>
              <a:t>bear spray </a:t>
            </a:r>
            <a:r>
              <a:rPr lang="en-US" dirty="0"/>
              <a:t>and know how to use it.</a:t>
            </a:r>
          </a:p>
          <a:p>
            <a:r>
              <a:rPr lang="en-US" dirty="0"/>
              <a:t>Make noise.  The human voice is a much more effective deterrent than bear bells or Bluetooth speakers (also much less annoying).</a:t>
            </a:r>
          </a:p>
          <a:p>
            <a:r>
              <a:rPr lang="en-US" dirty="0"/>
              <a:t>Walk, don’t run.</a:t>
            </a:r>
          </a:p>
          <a:p>
            <a:r>
              <a:rPr lang="en-US" dirty="0"/>
              <a:t>Look for ticks. Wear a hat.  Tuck pants into socks. Avoid sitting down.</a:t>
            </a:r>
          </a:p>
        </p:txBody>
      </p:sp>
    </p:spTree>
    <p:extLst>
      <p:ext uri="{BB962C8B-B14F-4D97-AF65-F5344CB8AC3E}">
        <p14:creationId xmlns:p14="http://schemas.microsoft.com/office/powerpoint/2010/main" val="420596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E66E-DFB0-D875-E6F6-76F9C159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047" cy="1325563"/>
          </a:xfrm>
          <a:solidFill>
            <a:schemeClr val="bg1">
              <a:alpha val="87000"/>
            </a:schemeClr>
          </a:solidFill>
        </p:spPr>
        <p:txBody>
          <a:bodyPr/>
          <a:lstStyle/>
          <a:p>
            <a:r>
              <a:rPr lang="en-US" dirty="0"/>
              <a:t>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6638-E2B2-6711-7B64-85075668FF3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7000"/>
            </a:schemeClr>
          </a:solidFill>
        </p:spPr>
        <p:txBody>
          <a:bodyPr/>
          <a:lstStyle/>
          <a:p>
            <a:r>
              <a:rPr lang="en-US" dirty="0"/>
              <a:t>Mountains and lakes create micro-climates. Check webcams and use websites for local weather.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>
                <a:hlinkClick r:id="rId3"/>
              </a:rPr>
              <a:t>Mountain-Forecast</a:t>
            </a:r>
            <a:endParaRPr lang="en-US" dirty="0"/>
          </a:p>
          <a:p>
            <a:pPr lvl="2"/>
            <a:r>
              <a:rPr lang="en-US" dirty="0"/>
              <a:t>Gives weather forecast at specific altitudes for named peaks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 err="1">
                <a:hlinkClick r:id="rId4"/>
              </a:rPr>
              <a:t>Spotwx</a:t>
            </a:r>
            <a:endParaRPr lang="en-US" dirty="0"/>
          </a:p>
          <a:p>
            <a:pPr lvl="2"/>
            <a:r>
              <a:rPr lang="en-US" dirty="0"/>
              <a:t>Gives weather forecast for specific location (only one altitude).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>
                <a:hlinkClick r:id="rId5"/>
              </a:rPr>
              <a:t>511 Webcams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2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51EE-9F9D-34B2-B839-FAF291EB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1F514-F26C-9D3B-6345-AB779E849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Email </a:t>
            </a:r>
            <a:r>
              <a:rPr lang="en-US" b="1" dirty="0">
                <a:hlinkClick r:id="rId3"/>
              </a:rPr>
              <a:t>joanna.ford@esso.ca</a:t>
            </a:r>
            <a:endParaRPr lang="en-US" b="1" dirty="0"/>
          </a:p>
          <a:p>
            <a:endParaRPr lang="en-US" dirty="0"/>
          </a:p>
          <a:p>
            <a:r>
              <a:rPr lang="en-US" b="1" dirty="0"/>
              <a:t>Getting ready for something specific? I’m available for coaching ($70/month) or personal training.</a:t>
            </a:r>
          </a:p>
        </p:txBody>
      </p:sp>
    </p:spTree>
    <p:extLst>
      <p:ext uri="{BB962C8B-B14F-4D97-AF65-F5344CB8AC3E}">
        <p14:creationId xmlns:p14="http://schemas.microsoft.com/office/powerpoint/2010/main" val="283821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1F19-38F7-4B16-B682-B2C660D5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8E354-31D7-8E23-D294-FB9C3C29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336"/>
            <a:ext cx="10515600" cy="46316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Gear</a:t>
            </a:r>
          </a:p>
          <a:p>
            <a:pPr>
              <a:lnSpc>
                <a:spcPct val="150000"/>
              </a:lnSpc>
            </a:pPr>
            <a:r>
              <a:rPr lang="en-US" dirty="0"/>
              <a:t>Where To Go</a:t>
            </a:r>
          </a:p>
          <a:p>
            <a:pPr>
              <a:lnSpc>
                <a:spcPct val="150000"/>
              </a:lnSpc>
            </a:pPr>
            <a:r>
              <a:rPr lang="en-US" dirty="0"/>
              <a:t>The Fitness</a:t>
            </a:r>
          </a:p>
          <a:p>
            <a:pPr>
              <a:lnSpc>
                <a:spcPct val="150000"/>
              </a:lnSpc>
            </a:pPr>
            <a:r>
              <a:rPr lang="en-US" dirty="0"/>
              <a:t>Navigation</a:t>
            </a:r>
          </a:p>
          <a:p>
            <a:pPr>
              <a:lnSpc>
                <a:spcPct val="150000"/>
              </a:lnSpc>
            </a:pPr>
            <a:r>
              <a:rPr lang="en-US" dirty="0"/>
              <a:t>Wildlife</a:t>
            </a:r>
          </a:p>
          <a:p>
            <a:pPr>
              <a:lnSpc>
                <a:spcPct val="150000"/>
              </a:lnSpc>
            </a:pPr>
            <a:r>
              <a:rPr lang="en-US" dirty="0"/>
              <a:t>Weather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F2037-612D-6F9C-8E92-E37510FBA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t="-799" r="9931" b="1"/>
          <a:stretch/>
        </p:blipFill>
        <p:spPr>
          <a:xfrm rot="5400000">
            <a:off x="6574527" y="1168635"/>
            <a:ext cx="6858000" cy="452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7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0041CB-B241-AEEA-B195-F78CC4E4D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74" y="0"/>
            <a:ext cx="4688826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BFAF76-BC05-D424-D057-09F83B98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D0811E-4C81-B41E-F3F3-B0DC1D49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497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Nutrition Basics</a:t>
            </a:r>
          </a:p>
          <a:p>
            <a:pPr lvl="1"/>
            <a:r>
              <a:rPr lang="en-US" dirty="0"/>
              <a:t>Easily accessible</a:t>
            </a:r>
          </a:p>
          <a:p>
            <a:pPr lvl="1"/>
            <a:r>
              <a:rPr lang="en-US" dirty="0"/>
              <a:t>Lightweight</a:t>
            </a:r>
          </a:p>
          <a:p>
            <a:pPr lvl="1"/>
            <a:r>
              <a:rPr lang="en-US" dirty="0"/>
              <a:t>Salty foods if hiking for more than a few hours.</a:t>
            </a:r>
          </a:p>
          <a:p>
            <a:pPr lvl="1"/>
            <a:r>
              <a:rPr lang="en-US" dirty="0"/>
              <a:t>Carbs – very often people think they are unfit, when really they are </a:t>
            </a:r>
            <a:r>
              <a:rPr lang="en-US" dirty="0" err="1"/>
              <a:t>underfueled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GORP – Good Old Raisins and Peanuts</a:t>
            </a:r>
          </a:p>
          <a:p>
            <a:pPr lvl="2"/>
            <a:r>
              <a:rPr lang="en-US" dirty="0"/>
              <a:t>Bars</a:t>
            </a:r>
          </a:p>
          <a:p>
            <a:pPr lvl="2"/>
            <a:r>
              <a:rPr lang="en-US" dirty="0"/>
              <a:t>Sandwiches</a:t>
            </a:r>
          </a:p>
          <a:p>
            <a:pPr lvl="2"/>
            <a:r>
              <a:rPr lang="en-US" dirty="0"/>
              <a:t>Avoid “sugar-free”</a:t>
            </a:r>
          </a:p>
          <a:p>
            <a:pPr lvl="2"/>
            <a:r>
              <a:rPr lang="en-US" dirty="0"/>
              <a:t>Frequent snacking</a:t>
            </a:r>
          </a:p>
        </p:txBody>
      </p:sp>
    </p:spTree>
    <p:extLst>
      <p:ext uri="{BB962C8B-B14F-4D97-AF65-F5344CB8AC3E}">
        <p14:creationId xmlns:p14="http://schemas.microsoft.com/office/powerpoint/2010/main" val="372139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638D3-E3AF-05B7-A9CC-1070671A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3" y="1948574"/>
            <a:ext cx="2997724" cy="1823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BBA13-D010-2236-4DF1-BCA2B6C0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A4CDF-7723-4AE2-DFBA-0330BF85E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Shoes</a:t>
            </a:r>
          </a:p>
          <a:p>
            <a:pPr lvl="1"/>
            <a:r>
              <a:rPr lang="en-US" dirty="0"/>
              <a:t>Comfortable</a:t>
            </a:r>
          </a:p>
          <a:p>
            <a:pPr lvl="1"/>
            <a:r>
              <a:rPr lang="en-US" dirty="0"/>
              <a:t>Lugs</a:t>
            </a:r>
          </a:p>
          <a:p>
            <a:pPr lvl="1"/>
            <a:r>
              <a:rPr lang="en-US" dirty="0"/>
              <a:t>No holes</a:t>
            </a:r>
          </a:p>
          <a:p>
            <a:pPr lvl="1"/>
            <a:endParaRPr lang="en-US" dirty="0"/>
          </a:p>
          <a:p>
            <a:r>
              <a:rPr lang="en-US" dirty="0"/>
              <a:t>Pack</a:t>
            </a:r>
          </a:p>
          <a:p>
            <a:pPr lvl="1"/>
            <a:r>
              <a:rPr lang="en-US" dirty="0"/>
              <a:t>Chest Straps</a:t>
            </a:r>
          </a:p>
          <a:p>
            <a:pPr lvl="1"/>
            <a:r>
              <a:rPr lang="en-US" dirty="0"/>
              <a:t>Front Access</a:t>
            </a:r>
          </a:p>
          <a:p>
            <a:pPr lvl="1"/>
            <a:r>
              <a:rPr lang="en-US" dirty="0"/>
              <a:t>Compressible</a:t>
            </a:r>
          </a:p>
          <a:p>
            <a:pPr lvl="1"/>
            <a:r>
              <a:rPr lang="en-US" dirty="0"/>
              <a:t>15-25L</a:t>
            </a:r>
          </a:p>
          <a:p>
            <a:pPr lvl="1"/>
            <a:r>
              <a:rPr lang="en-US" dirty="0"/>
              <a:t>Pole carrying capacity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3561A-E27D-488C-DDF0-BAAE019FF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" b="15819"/>
          <a:stretch/>
        </p:blipFill>
        <p:spPr>
          <a:xfrm>
            <a:off x="3634426" y="-6283"/>
            <a:ext cx="2804081" cy="2386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AAB9A2-478D-0F36-25B2-DD586F08D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69" y="217938"/>
            <a:ext cx="3054284" cy="2386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0B6569-095C-D910-8137-B427198F27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2" y="3694557"/>
            <a:ext cx="2262433" cy="3163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31C45E-4AEF-C226-3562-E74EC1B3C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45" y="3694557"/>
            <a:ext cx="2680355" cy="31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7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A90C-4A30-87FF-49CC-6F613BE2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ECBB4-0F71-00A1-568A-490C0594E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Poles</a:t>
            </a:r>
          </a:p>
          <a:p>
            <a:pPr lvl="1"/>
            <a:r>
              <a:rPr lang="en-US" dirty="0"/>
              <a:t>Collapsible</a:t>
            </a:r>
          </a:p>
          <a:p>
            <a:pPr lvl="1"/>
            <a:r>
              <a:rPr lang="en-US" dirty="0"/>
              <a:t>Folding are lighter</a:t>
            </a:r>
          </a:p>
          <a:p>
            <a:pPr lvl="1"/>
            <a:endParaRPr lang="en-US" dirty="0"/>
          </a:p>
          <a:p>
            <a:r>
              <a:rPr lang="en-US" dirty="0"/>
              <a:t>Traction</a:t>
            </a:r>
          </a:p>
          <a:p>
            <a:pPr lvl="1"/>
            <a:r>
              <a:rPr lang="en-US" dirty="0"/>
              <a:t>Always bring unless you’re certain you won’t need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Clothing</a:t>
            </a:r>
          </a:p>
          <a:p>
            <a:pPr lvl="1"/>
            <a:r>
              <a:rPr lang="en-US" dirty="0"/>
              <a:t>Insulative layer (</a:t>
            </a:r>
            <a:r>
              <a:rPr lang="en-US" dirty="0" err="1"/>
              <a:t>ie</a:t>
            </a:r>
            <a:r>
              <a:rPr lang="en-US" dirty="0"/>
              <a:t> long sleeve merino)</a:t>
            </a:r>
          </a:p>
          <a:p>
            <a:pPr lvl="1"/>
            <a:r>
              <a:rPr lang="en-US" dirty="0"/>
              <a:t>Emergency Rain Layer (</a:t>
            </a:r>
            <a:r>
              <a:rPr lang="en-US" dirty="0" err="1"/>
              <a:t>ie</a:t>
            </a:r>
            <a:r>
              <a:rPr lang="en-US" dirty="0"/>
              <a:t> garbage bag/emergency poncho)</a:t>
            </a:r>
          </a:p>
          <a:p>
            <a:pPr lvl="1"/>
            <a:r>
              <a:rPr lang="en-US" dirty="0"/>
              <a:t>Wind Layer (lightweight jacket)</a:t>
            </a:r>
          </a:p>
          <a:p>
            <a:pPr lvl="1"/>
            <a:r>
              <a:rPr lang="en-US" dirty="0"/>
              <a:t>Head Covering (can be a buff)</a:t>
            </a:r>
          </a:p>
          <a:p>
            <a:pPr lvl="1"/>
            <a:r>
              <a:rPr lang="en-US" dirty="0"/>
              <a:t>Extra gloves/mitts (can be extra socks)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A83C1-3953-2B16-CF92-5260A3BA3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17" y="382353"/>
            <a:ext cx="2400778" cy="2751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32C08-2E74-4625-2A23-032003115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95" y="2436150"/>
            <a:ext cx="3368511" cy="21301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03F0C-BDFF-F84C-0B1D-AAA222093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62" y="563091"/>
            <a:ext cx="3476244" cy="1738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53160B-10E6-75DA-7247-AB12BD0A3BBC}"/>
                  </a:ext>
                </a:extLst>
              </p14:cNvPr>
              <p14:cNvContentPartPr/>
              <p14:nvPr/>
            </p14:nvContentPartPr>
            <p14:xfrm>
              <a:off x="8276381" y="603171"/>
              <a:ext cx="3403800" cy="1612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53160B-10E6-75DA-7247-AB12BD0A3B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0261" y="597051"/>
                <a:ext cx="3416040" cy="16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6A7D453-10C4-4EB4-8683-0D4A4300E123}"/>
                  </a:ext>
                </a:extLst>
              </p14:cNvPr>
              <p14:cNvContentPartPr/>
              <p14:nvPr/>
            </p14:nvContentPartPr>
            <p14:xfrm>
              <a:off x="8276381" y="593811"/>
              <a:ext cx="3375000" cy="1668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6A7D453-10C4-4EB4-8683-0D4A4300E1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70261" y="587691"/>
                <a:ext cx="3387240" cy="168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64E98A-F83A-BBFF-5F83-92AB831AE165}"/>
                  </a:ext>
                </a:extLst>
              </p14:cNvPr>
              <p14:cNvContentPartPr/>
              <p14:nvPr/>
            </p14:nvContentPartPr>
            <p14:xfrm>
              <a:off x="2639141" y="548621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64E98A-F83A-BBFF-5F83-92AB831AE16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33021" y="548009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94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3678-87FE-DF28-A0EE-4FCC2DB1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B0B8F-8C72-961D-2E5A-C08F843E9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454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Aid</a:t>
            </a:r>
          </a:p>
          <a:p>
            <a:pPr lvl="1"/>
            <a:r>
              <a:rPr lang="en-US" dirty="0"/>
              <a:t>Bandages/wraps </a:t>
            </a:r>
          </a:p>
          <a:p>
            <a:pPr lvl="1"/>
            <a:r>
              <a:rPr lang="en-US" dirty="0"/>
              <a:t>Antihistamine and pain killers</a:t>
            </a:r>
          </a:p>
          <a:p>
            <a:pPr lvl="1"/>
            <a:r>
              <a:rPr lang="en-US" dirty="0"/>
              <a:t>Tweezers</a:t>
            </a:r>
          </a:p>
          <a:p>
            <a:pPr lvl="1"/>
            <a:r>
              <a:rPr lang="en-US" dirty="0"/>
              <a:t>Scissors/Multi-tool/Knife</a:t>
            </a:r>
          </a:p>
          <a:p>
            <a:pPr lvl="1"/>
            <a:r>
              <a:rPr lang="en-US" dirty="0"/>
              <a:t>Safety pins</a:t>
            </a:r>
          </a:p>
          <a:p>
            <a:pPr lvl="1"/>
            <a:r>
              <a:rPr lang="en-US" dirty="0"/>
              <a:t>Space blanket</a:t>
            </a:r>
          </a:p>
          <a:p>
            <a:pPr lvl="1"/>
            <a:r>
              <a:rPr lang="en-US" dirty="0"/>
              <a:t>Lighter wrapped in duct tape. Fire starter.</a:t>
            </a:r>
          </a:p>
          <a:p>
            <a:r>
              <a:rPr lang="en-US" dirty="0"/>
              <a:t>Communication Device</a:t>
            </a:r>
          </a:p>
          <a:p>
            <a:pPr lvl="1"/>
            <a:r>
              <a:rPr lang="en-US" dirty="0" err="1"/>
              <a:t>Zoleo</a:t>
            </a:r>
            <a:r>
              <a:rPr lang="en-US" dirty="0"/>
              <a:t>, Garmin In-Reach, or similar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Whistle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3069B-29A2-CC0B-CC9E-7739FD217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4" y="1690688"/>
            <a:ext cx="6239256" cy="44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4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04F9-5052-A3B3-7A44-26F900CF0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4F50-411C-5A84-06EB-F51C4064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2709" cy="435133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 official trail status first:</a:t>
            </a:r>
          </a:p>
          <a:p>
            <a:pPr lvl="1"/>
            <a:r>
              <a:rPr lang="en-US" dirty="0">
                <a:hlinkClick r:id="rId3"/>
              </a:rPr>
              <a:t>Alberta Parks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Banff National Park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Download offline maps:</a:t>
            </a:r>
          </a:p>
          <a:p>
            <a:pPr lvl="1"/>
            <a:r>
              <a:rPr lang="en-US" dirty="0">
                <a:hlinkClick r:id="rId5"/>
              </a:rPr>
              <a:t>Strava</a:t>
            </a:r>
            <a:endParaRPr lang="en-US" dirty="0"/>
          </a:p>
          <a:p>
            <a:pPr lvl="2"/>
            <a:r>
              <a:rPr lang="en-US" dirty="0"/>
              <a:t>Pay for offline downloads ($100/yr)</a:t>
            </a:r>
          </a:p>
          <a:p>
            <a:pPr lvl="1"/>
            <a:r>
              <a:rPr lang="en-US" dirty="0" err="1">
                <a:hlinkClick r:id="rId6"/>
              </a:rPr>
              <a:t>Caltopo</a:t>
            </a:r>
            <a:endParaRPr lang="en-US" dirty="0"/>
          </a:p>
          <a:p>
            <a:pPr lvl="2"/>
            <a:r>
              <a:rPr lang="en-US" dirty="0"/>
              <a:t>Free version has limited offline use. Paid version starts at $20 USD/yr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7"/>
              </a:rPr>
              <a:t>All Trails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–</a:t>
            </a:r>
            <a:r>
              <a:rPr lang="en-US" dirty="0"/>
              <a:t> </a:t>
            </a:r>
            <a:r>
              <a:rPr lang="en-US" sz="2100" dirty="0"/>
              <a:t>aka All Fails</a:t>
            </a:r>
            <a:endParaRPr lang="en-US" sz="2100" dirty="0">
              <a:hlinkClick r:id="rId4"/>
            </a:endParaRPr>
          </a:p>
          <a:p>
            <a:pPr lvl="2"/>
            <a:r>
              <a:rPr lang="en-US" dirty="0"/>
              <a:t>Pay for offline downloads ($36/yr)</a:t>
            </a:r>
          </a:p>
          <a:p>
            <a:pPr lvl="1"/>
            <a:r>
              <a:rPr lang="en-US" dirty="0">
                <a:hlinkClick r:id="rId8"/>
              </a:rPr>
              <a:t>Gaia GPS</a:t>
            </a:r>
            <a:endParaRPr lang="en-US" dirty="0"/>
          </a:p>
          <a:p>
            <a:pPr lvl="2"/>
            <a:r>
              <a:rPr lang="en-US" dirty="0"/>
              <a:t>Pay for offline downloads ($60/yr)</a:t>
            </a:r>
          </a:p>
          <a:p>
            <a:pPr lvl="2"/>
            <a:endParaRPr lang="en-US" dirty="0">
              <a:hlinkClick r:id="rId4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6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56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E08F-1416-226F-D12F-DCA43D9D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– Easy, Early Season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1D2620-1335-7257-07AC-259C02C3F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87329"/>
              </p:ext>
            </p:extLst>
          </p:nvPr>
        </p:nvGraphicFramePr>
        <p:xfrm>
          <a:off x="561109" y="1324694"/>
          <a:ext cx="11069782" cy="5337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679">
                  <a:extLst>
                    <a:ext uri="{9D8B030D-6E8A-4147-A177-3AD203B41FA5}">
                      <a16:colId xmlns:a16="http://schemas.microsoft.com/office/drawing/2014/main" val="3152312001"/>
                    </a:ext>
                  </a:extLst>
                </a:gridCol>
                <a:gridCol w="1602556">
                  <a:extLst>
                    <a:ext uri="{9D8B030D-6E8A-4147-A177-3AD203B41FA5}">
                      <a16:colId xmlns:a16="http://schemas.microsoft.com/office/drawing/2014/main" val="3955327384"/>
                    </a:ext>
                  </a:extLst>
                </a:gridCol>
                <a:gridCol w="1074656">
                  <a:extLst>
                    <a:ext uri="{9D8B030D-6E8A-4147-A177-3AD203B41FA5}">
                      <a16:colId xmlns:a16="http://schemas.microsoft.com/office/drawing/2014/main" val="2949260051"/>
                    </a:ext>
                  </a:extLst>
                </a:gridCol>
                <a:gridCol w="1161288">
                  <a:extLst>
                    <a:ext uri="{9D8B030D-6E8A-4147-A177-3AD203B41FA5}">
                      <a16:colId xmlns:a16="http://schemas.microsoft.com/office/drawing/2014/main" val="3018323812"/>
                    </a:ext>
                  </a:extLst>
                </a:gridCol>
                <a:gridCol w="5897603">
                  <a:extLst>
                    <a:ext uri="{9D8B030D-6E8A-4147-A177-3AD203B41FA5}">
                      <a16:colId xmlns:a16="http://schemas.microsoft.com/office/drawing/2014/main" val="1509451087"/>
                    </a:ext>
                  </a:extLst>
                </a:gridCol>
              </a:tblGrid>
              <a:tr h="621151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Trail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Distance (return)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Elevation 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93395"/>
                  </a:ext>
                </a:extLst>
              </a:tr>
              <a:tr h="987054">
                <a:tc>
                  <a:txBody>
                    <a:bodyPr/>
                    <a:lstStyle/>
                    <a:p>
                      <a:r>
                        <a:rPr lang="en-US" sz="1600" dirty="0"/>
                        <a:t>Bragg Creek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3"/>
                        </a:rPr>
                        <a:t>Fullerton Loop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signage. Dogs permitted off-leash outside of parking lot. Good views and dry trail along the ridge.  Ice flow and/or mud in the forest.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690562"/>
                  </a:ext>
                </a:extLst>
              </a:tr>
              <a:tr h="1252318">
                <a:tc>
                  <a:txBody>
                    <a:bodyPr/>
                    <a:lstStyle/>
                    <a:p>
                      <a:r>
                        <a:rPr lang="en-US" sz="1600" dirty="0"/>
                        <a:t>Canmore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4"/>
                        </a:rPr>
                        <a:t>Jura Creek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3-7km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much signage, but an obvious route in a slot canyon.  If you choose the canyon route, wear trail runners instead of boots as your feet will get wet. Early season, bring spikes. Dogs permitted off-leash outside of parking lot.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424138"/>
                  </a:ext>
                </a:extLst>
              </a:tr>
              <a:tr h="702069">
                <a:tc>
                  <a:txBody>
                    <a:bodyPr/>
                    <a:lstStyle/>
                    <a:p>
                      <a:r>
                        <a:rPr lang="en-US" sz="1600" dirty="0"/>
                        <a:t>Canmore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5"/>
                        </a:rPr>
                        <a:t>Grassi Lakes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3.5km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signage. Two trails – interpretive or upper.  Interpretive trail has large stone steps and is hazardous when icy.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70624"/>
                  </a:ext>
                </a:extLst>
              </a:tr>
              <a:tr h="887358">
                <a:tc>
                  <a:txBody>
                    <a:bodyPr/>
                    <a:lstStyle/>
                    <a:p>
                      <a:r>
                        <a:rPr lang="en-US" sz="1600" dirty="0"/>
                        <a:t>Banff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6"/>
                        </a:rPr>
                        <a:t>Lake </a:t>
                      </a:r>
                      <a:r>
                        <a:rPr lang="en-US" sz="1600" dirty="0" err="1">
                          <a:hlinkClick r:id="rId6"/>
                        </a:rPr>
                        <a:t>Minnewanka</a:t>
                      </a:r>
                      <a:r>
                        <a:rPr lang="en-US" sz="1600" dirty="0">
                          <a:hlinkClick r:id="rId6"/>
                        </a:rPr>
                        <a:t>/ Stewart Canyon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1km-16km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0-300m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signage. Trail is usually dry. Check trail report for bear restrictions. Turn around at Aylmer Junction (or sooner).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739515"/>
                  </a:ext>
                </a:extLst>
              </a:tr>
              <a:tr h="887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Kananaskis South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7"/>
                        </a:rPr>
                        <a:t>Mesa Butte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4.4km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Primitive signage, but well-defined trail. Great views and a picnic table up top.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09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4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853</Words>
  <Application>Microsoft Office PowerPoint</Application>
  <PresentationFormat>Widescreen</PresentationFormat>
  <Paragraphs>180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Intro to Hiking</vt:lpstr>
      <vt:lpstr>Overview</vt:lpstr>
      <vt:lpstr>The Gear</vt:lpstr>
      <vt:lpstr>The Gear</vt:lpstr>
      <vt:lpstr>The Gear</vt:lpstr>
      <vt:lpstr>The Gear</vt:lpstr>
      <vt:lpstr>Where to Go</vt:lpstr>
      <vt:lpstr>PowerPoint Presentation</vt:lpstr>
      <vt:lpstr>Where to Go – Easy, Early Season</vt:lpstr>
      <vt:lpstr>Where to Go – Moderate, Early Season</vt:lpstr>
      <vt:lpstr>The Fitness</vt:lpstr>
      <vt:lpstr>Navigation</vt:lpstr>
      <vt:lpstr>Wildlife</vt:lpstr>
      <vt:lpstr>Weather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Ford, Joanna /CS</dc:creator>
  <cp:lastModifiedBy>Ford, Joanna /CS</cp:lastModifiedBy>
  <cp:revision>12</cp:revision>
  <dcterms:created xsi:type="dcterms:W3CDTF">2025-04-08T19:58:40Z</dcterms:created>
  <dcterms:modified xsi:type="dcterms:W3CDTF">2025-04-15T19:09:46Z</dcterms:modified>
</cp:coreProperties>
</file>