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5F5B3B-400D-A449-3832-7B47C305DF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32A11A-1B31-DD73-3D2A-E85A5ADFD5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E7979-E986-4367-96AA-7CC91B3AD1AF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987283-E478-2165-9C67-1525E347F8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0EC0DC-9101-044B-D2AD-53E8B3D9CD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179B9-439F-4F5F-8B2D-4956158D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56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5DC2-B068-4E69-8777-0B07523FA4D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251F-6185-40FF-BF21-BF9BBD7AAD0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448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5DC2-B068-4E69-8777-0B07523FA4D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251F-6185-40FF-BF21-BF9BBD7AA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5DC2-B068-4E69-8777-0B07523FA4D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251F-6185-40FF-BF21-BF9BBD7AA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8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5DC2-B068-4E69-8777-0B07523FA4D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251F-6185-40FF-BF21-BF9BBD7AA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3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5DC2-B068-4E69-8777-0B07523FA4D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251F-6185-40FF-BF21-BF9BBD7AAD0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29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5DC2-B068-4E69-8777-0B07523FA4D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251F-6185-40FF-BF21-BF9BBD7AA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8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5DC2-B068-4E69-8777-0B07523FA4D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251F-6185-40FF-BF21-BF9BBD7AA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4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5DC2-B068-4E69-8777-0B07523FA4D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251F-6185-40FF-BF21-BF9BBD7AA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05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5DC2-B068-4E69-8777-0B07523FA4D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251F-6185-40FF-BF21-BF9BBD7AA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7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EA95DC2-B068-4E69-8777-0B07523FA4D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19251F-6185-40FF-BF21-BF9BBD7AA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A95DC2-B068-4E69-8777-0B07523FA4D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19251F-6185-40FF-BF21-BF9BBD7AA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1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EA95DC2-B068-4E69-8777-0B07523FA4D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19251F-6185-40FF-BF21-BF9BBD7AAD0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2093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Joanna.ford@esso.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apa.org/motivational-interviewing" TargetMode="External"/><Relationship Id="rId2" Type="http://schemas.openxmlformats.org/officeDocument/2006/relationships/hyperlink" Target="https://nbhwc.org/what-is-a-health-coach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70B51-D3CD-B2B7-26D4-9B08E24A4D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 Coaching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4F60E2-E88F-9B48-90D5-EF1828D43D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Motivational Interviewing to Facilitate Behaviour Change</a:t>
            </a:r>
          </a:p>
        </p:txBody>
      </p:sp>
    </p:spTree>
    <p:extLst>
      <p:ext uri="{BB962C8B-B14F-4D97-AF65-F5344CB8AC3E}">
        <p14:creationId xmlns:p14="http://schemas.microsoft.com/office/powerpoint/2010/main" val="3790749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2E28DC-4F4C-28A8-4F0C-C4C7F9AE2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23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50D5E-B3D6-D541-CC3F-7A7DA7A40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809D2-62E8-2A7D-38A6-B11EC8287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Implementation of SMART goals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Work towards maintenance of change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Prevent relapse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Role of the health coach: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Identification of barriers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Development of strategies to overcome barrier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Celebration of small victories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71A400-537B-E186-CCC4-885AC7F41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01" y="1845734"/>
            <a:ext cx="3920379" cy="394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78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AFE46-5172-124B-57BE-525151A80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A863F-D16E-E28C-8B6E-22E313C5C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853936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Implementation of </a:t>
            </a:r>
            <a:r>
              <a:rPr lang="en-US" dirty="0" err="1"/>
              <a:t>behaviour</a:t>
            </a:r>
            <a:r>
              <a:rPr lang="en-US" dirty="0"/>
              <a:t> change for 6 months +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Primary goal is prevention of relapse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May consider working towards another </a:t>
            </a:r>
            <a:r>
              <a:rPr lang="en-US" dirty="0" err="1"/>
              <a:t>behaviour</a:t>
            </a:r>
            <a:r>
              <a:rPr lang="en-US" dirty="0"/>
              <a:t> change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Role of the Health Coach: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Accountability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Celebration of achievement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Exploration or new goals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80E28F-F304-1842-6B33-6704EB668D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8" t="23042" r="12675" b="21683"/>
          <a:stretch/>
        </p:blipFill>
        <p:spPr>
          <a:xfrm>
            <a:off x="6951216" y="1845734"/>
            <a:ext cx="4379325" cy="327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27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1ABAE-FA87-EAA6-9075-3569A1089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Relapse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73442-2541-BDE9-BD1C-10CFA4A4A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392297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Revert back to an earlier stage of change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Can happen at any stage of change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Normal and expected aspect of </a:t>
            </a:r>
            <a:r>
              <a:rPr lang="en-US" dirty="0" err="1"/>
              <a:t>behaviour</a:t>
            </a:r>
            <a:r>
              <a:rPr lang="en-US" dirty="0"/>
              <a:t> change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Role of the Health Coach: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Ask questions to establish the client’s current new stage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 OARS questions and MI to identify strategies for </a:t>
            </a:r>
            <a:r>
              <a:rPr lang="en-US" dirty="0" err="1"/>
              <a:t>behaviour</a:t>
            </a:r>
            <a:r>
              <a:rPr lang="en-US" dirty="0"/>
              <a:t> change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7EF14-1D12-98CC-F96A-AAFEDA679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477" y="1845734"/>
            <a:ext cx="4905056" cy="339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93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4C76A-6F14-4C86-FEAA-1F78F1834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Coaching – what does it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9D8E5-B569-0F0B-140D-5786AEF60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Initial consult and intake forms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30min conversation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Establish stage of change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Intake forms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Food log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Lifestyle questionnaire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Health questionnaire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Contract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Confidentiality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Payment terms</a:t>
            </a:r>
          </a:p>
        </p:txBody>
      </p:sp>
    </p:spTree>
    <p:extLst>
      <p:ext uri="{BB962C8B-B14F-4D97-AF65-F5344CB8AC3E}">
        <p14:creationId xmlns:p14="http://schemas.microsoft.com/office/powerpoint/2010/main" val="3419564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A0F69-628E-451B-4BEB-71C53856E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33C9A-2B4A-FF0B-D73E-2E389EFAD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075877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1-2 weeks after initial consult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45min session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Review intake sheets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Use MI techniques to discover strategies for implementing </a:t>
            </a:r>
            <a:r>
              <a:rPr lang="en-US" dirty="0" err="1"/>
              <a:t>behaviour</a:t>
            </a:r>
            <a:r>
              <a:rPr lang="en-US" dirty="0"/>
              <a:t> change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Develop action plan for implementing change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SMART goals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Accountability</a:t>
            </a:r>
          </a:p>
        </p:txBody>
      </p:sp>
    </p:spTree>
    <p:extLst>
      <p:ext uri="{BB962C8B-B14F-4D97-AF65-F5344CB8AC3E}">
        <p14:creationId xmlns:p14="http://schemas.microsoft.com/office/powerpoint/2010/main" val="990007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2BFA1-F185-8897-FEBB-FF998F55D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16773-D1C7-9786-30D8-45E1006FA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2 weeks after goal setting session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30min session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Assess implementation of action plan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Celebrate success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Trouble-shoot barriers to change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Make adjustments to action plan as needed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Schedule next follow up for 2-4 weeks </a:t>
            </a:r>
          </a:p>
        </p:txBody>
      </p:sp>
    </p:spTree>
    <p:extLst>
      <p:ext uri="{BB962C8B-B14F-4D97-AF65-F5344CB8AC3E}">
        <p14:creationId xmlns:p14="http://schemas.microsoft.com/office/powerpoint/2010/main" val="2942328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F83EC-3EB7-5C67-27F6-0639955C0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– Introductory pricing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F6591-98B4-973E-2931-1235061A6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Available end of September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3 clients for free ($50 deposit)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3 session commitment over 2 months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$250 - 5 session package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3 month expiry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Questions/Inquiries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Joanna.ford@esso.ca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334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95A7-6C00-E7F9-DAAE-9A90B55FF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5CC9A-2A6A-D2C8-1FD7-24882F175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Health Coaching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tx1"/>
                </a:solidFill>
                <a:effectLst/>
                <a:latin typeface="+mj-lt"/>
              </a:rPr>
              <a:t>“National Board Certified Health &amp; Wellness Coaches (NBC-HWC) 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+mj-lt"/>
              </a:rPr>
              <a:t>support clients in </a:t>
            </a:r>
            <a:r>
              <a:rPr lang="en-US" sz="1600" b="0" i="0" dirty="0">
                <a:solidFill>
                  <a:srgbClr val="FFFF00"/>
                </a:solidFill>
                <a:effectLst/>
                <a:latin typeface="+mj-lt"/>
              </a:rPr>
              <a:t>activating internal strengths and external resources 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+mj-lt"/>
              </a:rPr>
              <a:t>to make </a:t>
            </a:r>
            <a:r>
              <a:rPr lang="en-US" sz="1600" b="0" i="0" dirty="0">
                <a:solidFill>
                  <a:srgbClr val="FFFF00"/>
                </a:solidFill>
                <a:effectLst/>
                <a:latin typeface="+mj-lt"/>
              </a:rPr>
              <a:t>sustainable and healthy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+mj-lt"/>
              </a:rPr>
              <a:t> lifestyle behavior changes. NBC-HWCs use a </a:t>
            </a:r>
            <a:r>
              <a:rPr lang="en-US" sz="1600" b="0" i="0" dirty="0">
                <a:solidFill>
                  <a:srgbClr val="FFFF00"/>
                </a:solidFill>
                <a:effectLst/>
                <a:latin typeface="+mj-lt"/>
              </a:rPr>
              <a:t>client-centered approach 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+mj-lt"/>
              </a:rPr>
              <a:t>wherein clients decide their </a:t>
            </a:r>
            <a:r>
              <a:rPr lang="en-US" sz="1600" b="0" i="0" dirty="0">
                <a:solidFill>
                  <a:srgbClr val="FFFF00"/>
                </a:solidFill>
                <a:effectLst/>
                <a:latin typeface="+mj-lt"/>
              </a:rPr>
              <a:t>goals, engage in self-discovery 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+mj-lt"/>
              </a:rPr>
              <a:t>or active learning processes, and </a:t>
            </a:r>
            <a:r>
              <a:rPr lang="en-US" sz="1600" b="0" i="0" dirty="0">
                <a:solidFill>
                  <a:srgbClr val="FFFF00"/>
                </a:solidFill>
                <a:effectLst/>
                <a:latin typeface="+mj-lt"/>
              </a:rPr>
              <a:t>self-monitor 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+mj-lt"/>
              </a:rPr>
              <a:t>behaviors to increase accountability, all within the context of an interpersonal relationship with a health coach.” (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https://nbhwc.org/what-is-a-health-coach/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+mj-lt"/>
              </a:rPr>
              <a:t>) 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Motivational Interviewing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FFFF00"/>
                </a:solidFill>
                <a:effectLst/>
                <a:latin typeface="+mj-lt"/>
              </a:rPr>
              <a:t>“a client-centered yet directive approach 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+mj-lt"/>
              </a:rPr>
              <a:t>for facilitating change by helping people to </a:t>
            </a:r>
            <a:r>
              <a:rPr lang="en-US" sz="1600" b="0" i="0" dirty="0">
                <a:solidFill>
                  <a:srgbClr val="FFFF00"/>
                </a:solidFill>
                <a:effectLst/>
                <a:latin typeface="+mj-lt"/>
              </a:rPr>
              <a:t>resolve ambivalence 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+mj-lt"/>
              </a:rPr>
              <a:t>and find </a:t>
            </a:r>
            <a:r>
              <a:rPr lang="en-US" sz="1600" b="0" i="0" dirty="0">
                <a:solidFill>
                  <a:srgbClr val="FFFF00"/>
                </a:solidFill>
                <a:effectLst/>
                <a:latin typeface="+mj-lt"/>
              </a:rPr>
              <a:t>intrinsic 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+mj-lt"/>
              </a:rPr>
              <a:t>reasons for making needed behavior change. Rather than advocating for and suggesting methods for change, this approach </a:t>
            </a:r>
            <a:r>
              <a:rPr lang="en-US" sz="1600" b="0" i="0" dirty="0">
                <a:solidFill>
                  <a:srgbClr val="FFFF00"/>
                </a:solidFill>
                <a:effectLst/>
                <a:latin typeface="+mj-lt"/>
              </a:rPr>
              <a:t>seeks to elicit the client’s own goals, values, and motivation for change 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+mj-lt"/>
              </a:rPr>
              <a:t>and to negotiate appropriate methods for achieving it.” (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https://dictionary.apa.org/motivational-interviewing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+mj-lt"/>
              </a:rPr>
              <a:t>) 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Behaviour Change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Examples could include: smoking cessation, stress management, physical activity, nutritional interventions, sleep hygiene etc.</a:t>
            </a:r>
          </a:p>
        </p:txBody>
      </p:sp>
    </p:spTree>
    <p:extLst>
      <p:ext uri="{BB962C8B-B14F-4D97-AF65-F5344CB8AC3E}">
        <p14:creationId xmlns:p14="http://schemas.microsoft.com/office/powerpoint/2010/main" val="1502003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AAAAD6-2648-4641-94EE-6FF6BA6864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" t="2331" r="1976" b="5890"/>
          <a:stretch/>
        </p:blipFill>
        <p:spPr>
          <a:xfrm>
            <a:off x="1202924" y="0"/>
            <a:ext cx="9786152" cy="63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5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E47186-C8BB-072F-2EB2-323DC34DF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22" y="1174072"/>
            <a:ext cx="6771557" cy="4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43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3815D-8F05-16C6-BC89-C3A91EC74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21C85-0D34-F75E-AB0A-3A966005F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Pre-contemplation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Contemplation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Preparation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Maintenance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Relapse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BCFB48-52AC-39B6-D46C-8AFAFD5ED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149" y="988906"/>
            <a:ext cx="6277851" cy="50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32100-F0CD-6BF8-0240-05C8D39E6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Pre-contemplation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F03A8-5B31-F8B9-AD7A-5720ABDBD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Not thinking about changing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Defending the status quo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Role for the health coach: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Create awareness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Ask “evoking” questions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Illicit change talk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FBF93E-C778-88AF-71A2-589394E2F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469" y="1845734"/>
            <a:ext cx="3782211" cy="376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23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4EBB-6C75-994C-79C0-674FBC276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Contemplation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CF1CF-E9F3-66C9-D3F8-462A251D6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Weighing pros and cons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Ambivalence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Role for the health coach: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Motivational Interviewing using OARS 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F5170-C483-B493-DF4F-98BDF6EFF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961" y="1845734"/>
            <a:ext cx="3358719" cy="338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25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74A448-69DF-CFC0-DB51-89DAC0CC2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704" y="1139553"/>
            <a:ext cx="7898593" cy="457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6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7BAFA-FD99-0092-0C45-D71D6A514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2EE1E-371D-382E-3944-B793C1C83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You’ve decided to make a change, but aren’t sure how to implement it.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Role for the health coach: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Assist in planning using SMART goals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376F53-04BD-7A2E-6C40-00BF08D0C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947" y="3637121"/>
            <a:ext cx="6422106" cy="26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1001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840</TotalTime>
  <Words>555</Words>
  <Application>Microsoft Office PowerPoint</Application>
  <PresentationFormat>Widescreen</PresentationFormat>
  <Paragraphs>104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Retrospect</vt:lpstr>
      <vt:lpstr>Health Coaching</vt:lpstr>
      <vt:lpstr>Definitions</vt:lpstr>
      <vt:lpstr>PowerPoint Presentation</vt:lpstr>
      <vt:lpstr>PowerPoint Presentation</vt:lpstr>
      <vt:lpstr>Stages of Change</vt:lpstr>
      <vt:lpstr>Pre-contemplation</vt:lpstr>
      <vt:lpstr>Contemplation</vt:lpstr>
      <vt:lpstr>PowerPoint Presentation</vt:lpstr>
      <vt:lpstr>Preparation</vt:lpstr>
      <vt:lpstr>PowerPoint Presentation</vt:lpstr>
      <vt:lpstr>Action</vt:lpstr>
      <vt:lpstr>Maintenance</vt:lpstr>
      <vt:lpstr>Relapse</vt:lpstr>
      <vt:lpstr>Health Coaching – what does it look like?</vt:lpstr>
      <vt:lpstr>Follow Up</vt:lpstr>
      <vt:lpstr>Session 3</vt:lpstr>
      <vt:lpstr>Cost – Introductory pricing</vt:lpstr>
    </vt:vector>
  </TitlesOfParts>
  <Company>ExxonMobil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Coaching</dc:title>
  <dc:creator>Ford, Joanna /CS</dc:creator>
  <cp:lastModifiedBy>Ford, Joanna /CS</cp:lastModifiedBy>
  <cp:revision>7</cp:revision>
  <dcterms:created xsi:type="dcterms:W3CDTF">2024-07-30T18:55:33Z</dcterms:created>
  <dcterms:modified xsi:type="dcterms:W3CDTF">2024-08-21T20:36:56Z</dcterms:modified>
</cp:coreProperties>
</file>