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Economica"/>
      <p:regular r:id="rId16"/>
      <p:bold r:id="rId17"/>
      <p:italic r:id="rId18"/>
      <p:boldItalic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6.xml"/><Relationship Id="rId22" Type="http://schemas.openxmlformats.org/officeDocument/2006/relationships/font" Target="fonts/OpenSans-italic.fntdata"/><Relationship Id="rId10" Type="http://schemas.openxmlformats.org/officeDocument/2006/relationships/slide" Target="slides/slide5.xml"/><Relationship Id="rId21"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Economica-bold.fntdata"/><Relationship Id="rId16" Type="http://schemas.openxmlformats.org/officeDocument/2006/relationships/font" Target="fonts/Economica-regular.fntdata"/><Relationship Id="rId5" Type="http://schemas.openxmlformats.org/officeDocument/2006/relationships/notesMaster" Target="notesMasters/notesMaster1.xml"/><Relationship Id="rId19" Type="http://schemas.openxmlformats.org/officeDocument/2006/relationships/font" Target="fonts/Economica-boldItalic.fntdata"/><Relationship Id="rId6" Type="http://schemas.openxmlformats.org/officeDocument/2006/relationships/slide" Target="slides/slide1.xml"/><Relationship Id="rId18" Type="http://schemas.openxmlformats.org/officeDocument/2006/relationships/font" Target="fonts/Economic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Self Introduction*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8302eb921b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8302eb921b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8302eb921b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8302eb921b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8302eb921b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8302eb921b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48a7cd10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48a7cd10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8302eb921b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8302eb921b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8302eb921b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8302eb921b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8302eb921b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8302eb921b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8302eb921b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8302eb921b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8302eb921b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8302eb921b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What can Massage  Therapy do for me?</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-Corporate Health Approach ltd.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Book Online:  corphealth.janeapp.com</a:t>
            </a:r>
            <a:endParaRPr/>
          </a:p>
        </p:txBody>
      </p:sp>
      <p:pic>
        <p:nvPicPr>
          <p:cNvPr id="122" name="Google Shape;122;p22"/>
          <p:cNvPicPr preferRelativeResize="0"/>
          <p:nvPr/>
        </p:nvPicPr>
        <p:blipFill>
          <a:blip r:embed="rId3">
            <a:alphaModFix/>
          </a:blip>
          <a:stretch>
            <a:fillRect/>
          </a:stretch>
        </p:blipFill>
        <p:spPr>
          <a:xfrm>
            <a:off x="152400" y="152400"/>
            <a:ext cx="2935596" cy="3914127"/>
          </a:xfrm>
          <a:prstGeom prst="rect">
            <a:avLst/>
          </a:prstGeom>
          <a:noFill/>
          <a:ln>
            <a:noFill/>
          </a:ln>
        </p:spPr>
      </p:pic>
      <p:sp>
        <p:nvSpPr>
          <p:cNvPr id="123" name="Google Shape;123;p22"/>
          <p:cNvSpPr txBox="1"/>
          <p:nvPr/>
        </p:nvSpPr>
        <p:spPr>
          <a:xfrm>
            <a:off x="3992025" y="630775"/>
            <a:ext cx="3962400" cy="30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Q&amp;A</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Ex..</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Hours of Operation</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Cost</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Relaxation vs Deep Tissue</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Recovery Time</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How often do I get a massage</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Who shouldn’t get a massage</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Difference between massage and physio</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67" name="Shape 67"/>
        <p:cNvGrpSpPr/>
        <p:nvPr/>
      </p:nvGrpSpPr>
      <p:grpSpPr>
        <a:xfrm>
          <a:off x="0" y="0"/>
          <a:ext cx="0" cy="0"/>
          <a:chOff x="0" y="0"/>
          <a:chExt cx="0" cy="0"/>
        </a:xfrm>
      </p:grpSpPr>
      <p:pic>
        <p:nvPicPr>
          <p:cNvPr id="68" name="Google Shape;68;p14"/>
          <p:cNvPicPr preferRelativeResize="0"/>
          <p:nvPr/>
        </p:nvPicPr>
        <p:blipFill>
          <a:blip r:embed="rId3">
            <a:alphaModFix/>
          </a:blip>
          <a:stretch>
            <a:fillRect/>
          </a:stretch>
        </p:blipFill>
        <p:spPr>
          <a:xfrm>
            <a:off x="2245350" y="135475"/>
            <a:ext cx="4568625" cy="50080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1287075" y="37687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Can Massage Do For Me?</a:t>
            </a:r>
            <a:endParaRPr/>
          </a:p>
        </p:txBody>
      </p:sp>
      <p:sp>
        <p:nvSpPr>
          <p:cNvPr id="74" name="Google Shape;74;p15"/>
          <p:cNvSpPr txBox="1"/>
          <p:nvPr>
            <p:ph idx="1" type="body"/>
          </p:nvPr>
        </p:nvSpPr>
        <p:spPr>
          <a:xfrm>
            <a:off x="169325" y="1479324"/>
            <a:ext cx="3393300" cy="4617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a:t> 1) </a:t>
            </a:r>
            <a:r>
              <a:rPr lang="en"/>
              <a:t>Speed up the repair of tissue</a:t>
            </a:r>
            <a:endParaRPr/>
          </a:p>
        </p:txBody>
      </p:sp>
      <p:sp>
        <p:nvSpPr>
          <p:cNvPr id="75" name="Google Shape;75;p15"/>
          <p:cNvSpPr txBox="1"/>
          <p:nvPr/>
        </p:nvSpPr>
        <p:spPr>
          <a:xfrm>
            <a:off x="169325" y="1801750"/>
            <a:ext cx="41859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2) Boost Immunity (lymphatic system)</a:t>
            </a:r>
            <a:endParaRPr sz="1800">
              <a:latin typeface="Open Sans"/>
              <a:ea typeface="Open Sans"/>
              <a:cs typeface="Open Sans"/>
              <a:sym typeface="Open Sans"/>
            </a:endParaRPr>
          </a:p>
        </p:txBody>
      </p:sp>
      <p:sp>
        <p:nvSpPr>
          <p:cNvPr id="76" name="Google Shape;76;p15"/>
          <p:cNvSpPr txBox="1"/>
          <p:nvPr/>
        </p:nvSpPr>
        <p:spPr>
          <a:xfrm>
            <a:off x="169325" y="2117663"/>
            <a:ext cx="7470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Open Sans"/>
                <a:ea typeface="Open Sans"/>
                <a:cs typeface="Open Sans"/>
                <a:sym typeface="Open Sans"/>
              </a:rPr>
              <a:t>3) Calm Nervous System</a:t>
            </a:r>
            <a:endParaRPr sz="1800">
              <a:latin typeface="Open Sans"/>
              <a:ea typeface="Open Sans"/>
              <a:cs typeface="Open Sans"/>
              <a:sym typeface="Open Sans"/>
            </a:endParaRPr>
          </a:p>
        </p:txBody>
      </p:sp>
      <p:sp>
        <p:nvSpPr>
          <p:cNvPr id="77" name="Google Shape;77;p15"/>
          <p:cNvSpPr txBox="1"/>
          <p:nvPr/>
        </p:nvSpPr>
        <p:spPr>
          <a:xfrm>
            <a:off x="169325" y="2914638"/>
            <a:ext cx="46329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5) Pain Relief</a:t>
            </a:r>
            <a:endParaRPr sz="1800">
              <a:latin typeface="Open Sans"/>
              <a:ea typeface="Open Sans"/>
              <a:cs typeface="Open Sans"/>
              <a:sym typeface="Open Sans"/>
            </a:endParaRPr>
          </a:p>
        </p:txBody>
      </p:sp>
      <p:sp>
        <p:nvSpPr>
          <p:cNvPr id="78" name="Google Shape;78;p15"/>
          <p:cNvSpPr txBox="1"/>
          <p:nvPr/>
        </p:nvSpPr>
        <p:spPr>
          <a:xfrm>
            <a:off x="169325" y="3284513"/>
            <a:ext cx="33933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6) Stress Management</a:t>
            </a:r>
            <a:endParaRPr sz="1800">
              <a:latin typeface="Open Sans"/>
              <a:ea typeface="Open Sans"/>
              <a:cs typeface="Open Sans"/>
              <a:sym typeface="Open Sans"/>
            </a:endParaRPr>
          </a:p>
        </p:txBody>
      </p:sp>
      <p:sp>
        <p:nvSpPr>
          <p:cNvPr id="79" name="Google Shape;79;p15"/>
          <p:cNvSpPr txBox="1"/>
          <p:nvPr/>
        </p:nvSpPr>
        <p:spPr>
          <a:xfrm>
            <a:off x="169325" y="2494274"/>
            <a:ext cx="2865000" cy="5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4) Body Awareness-Sport</a:t>
            </a:r>
            <a:endParaRPr sz="1800">
              <a:latin typeface="Open Sans"/>
              <a:ea typeface="Open Sans"/>
              <a:cs typeface="Open Sans"/>
              <a:sym typeface="Open Sans"/>
            </a:endParaRPr>
          </a:p>
        </p:txBody>
      </p:sp>
      <p:sp>
        <p:nvSpPr>
          <p:cNvPr id="80" name="Google Shape;80;p15"/>
          <p:cNvSpPr txBox="1"/>
          <p:nvPr/>
        </p:nvSpPr>
        <p:spPr>
          <a:xfrm>
            <a:off x="169325" y="3650125"/>
            <a:ext cx="33933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7) Power of Touch</a:t>
            </a:r>
            <a:endParaRPr sz="1800">
              <a:latin typeface="Open Sans"/>
              <a:ea typeface="Open Sans"/>
              <a:cs typeface="Open Sans"/>
              <a:sym typeface="Open Sans"/>
            </a:endParaRPr>
          </a:p>
        </p:txBody>
      </p:sp>
    </p:spTree>
  </p:cSld>
  <p:clrMapOvr>
    <a:masterClrMapping/>
  </p:clrMapOvr>
  <mc:AlternateContent>
    <mc:Choice Requires="p14">
      <p:transition spd="med">
        <p14:flip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p:tgtEl>
                                          <p:spTgt spid="7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Power of Touch</a:t>
            </a:r>
            <a:endParaRPr/>
          </a:p>
        </p:txBody>
      </p:sp>
      <p:sp>
        <p:nvSpPr>
          <p:cNvPr id="86" name="Google Shape;86;p1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“This response to touch decreases heart rate, blood pressure and cortisol (the hormone released during stress and pain) while increasing oxytocin (a hormone released during moments of human connection associated with feelings of empathy and trust).</a:t>
            </a:r>
            <a:endParaRPr/>
          </a:p>
          <a:p>
            <a:pPr indent="0" lvl="0" marL="0" rtl="0" algn="l">
              <a:spcBef>
                <a:spcPts val="1200"/>
              </a:spcBef>
              <a:spcAft>
                <a:spcPts val="1200"/>
              </a:spcAft>
              <a:buNone/>
            </a:pPr>
            <a:r>
              <a:rPr lang="en"/>
              <a:t>-University of Miami Health System..October 3, 2022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idx="1" type="body"/>
          </p:nvPr>
        </p:nvSpPr>
        <p:spPr>
          <a:xfrm>
            <a:off x="311700" y="501225"/>
            <a:ext cx="8520600" cy="4077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4800"/>
              <a:t>Did you know that symptoms in your body can have a corresponding emotional component?</a:t>
            </a:r>
            <a:endParaRPr sz="4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idx="1" type="body"/>
          </p:nvPr>
        </p:nvSpPr>
        <p:spPr>
          <a:xfrm>
            <a:off x="311700" y="216750"/>
            <a:ext cx="3999900" cy="4362600"/>
          </a:xfrm>
          <a:prstGeom prst="rect">
            <a:avLst/>
          </a:prstGeom>
          <a:solidFill>
            <a:srgbClr val="E69138"/>
          </a:solidFill>
        </p:spPr>
        <p:txBody>
          <a:bodyPr anchorCtr="0" anchor="t" bIns="91425" lIns="91425" spcFirstLastPara="1" rIns="91425" wrap="square" tIns="91425">
            <a:normAutofit/>
          </a:bodyPr>
          <a:lstStyle/>
          <a:p>
            <a:pPr indent="0" lvl="0" marL="0" rtl="0" algn="l">
              <a:spcBef>
                <a:spcPts val="0"/>
              </a:spcBef>
              <a:spcAft>
                <a:spcPts val="0"/>
              </a:spcAft>
              <a:buNone/>
            </a:pPr>
            <a:r>
              <a:rPr lang="en" sz="2400"/>
              <a:t>Ex: </a:t>
            </a:r>
            <a:r>
              <a:rPr b="1" lang="en" sz="2400" u="sng"/>
              <a:t>Lower Back Pain</a:t>
            </a:r>
            <a:endParaRPr b="1" sz="2400" u="sng"/>
          </a:p>
          <a:p>
            <a:pPr indent="0" lvl="0" marL="0" rtl="0" algn="l">
              <a:spcBef>
                <a:spcPts val="1200"/>
              </a:spcBef>
              <a:spcAft>
                <a:spcPts val="0"/>
              </a:spcAft>
              <a:buNone/>
            </a:pPr>
            <a:r>
              <a:t/>
            </a:r>
            <a:endParaRPr sz="2400"/>
          </a:p>
          <a:p>
            <a:pPr indent="0" lvl="0" marL="0" rtl="0" algn="l">
              <a:spcBef>
                <a:spcPts val="1200"/>
              </a:spcBef>
              <a:spcAft>
                <a:spcPts val="0"/>
              </a:spcAft>
              <a:buNone/>
            </a:pPr>
            <a:r>
              <a:rPr lang="en" sz="2400"/>
              <a:t>Feeling Overburdened</a:t>
            </a:r>
            <a:endParaRPr sz="2400"/>
          </a:p>
          <a:p>
            <a:pPr indent="0" lvl="0" marL="0" rtl="0" algn="l">
              <a:spcBef>
                <a:spcPts val="1200"/>
              </a:spcBef>
              <a:spcAft>
                <a:spcPts val="0"/>
              </a:spcAft>
              <a:buNone/>
            </a:pPr>
            <a:r>
              <a:rPr lang="en" sz="2400"/>
              <a:t>Under Supported</a:t>
            </a:r>
            <a:endParaRPr sz="2400"/>
          </a:p>
          <a:p>
            <a:pPr indent="0" lvl="0" marL="0" rtl="0" algn="l">
              <a:spcBef>
                <a:spcPts val="1200"/>
              </a:spcBef>
              <a:spcAft>
                <a:spcPts val="1200"/>
              </a:spcAft>
              <a:buNone/>
            </a:pPr>
            <a:r>
              <a:rPr lang="en" sz="2400"/>
              <a:t>Agitated over Finances</a:t>
            </a:r>
            <a:endParaRPr sz="2400"/>
          </a:p>
        </p:txBody>
      </p:sp>
      <p:sp>
        <p:nvSpPr>
          <p:cNvPr id="97" name="Google Shape;97;p18"/>
          <p:cNvSpPr txBox="1"/>
          <p:nvPr>
            <p:ph idx="2" type="body"/>
          </p:nvPr>
        </p:nvSpPr>
        <p:spPr>
          <a:xfrm>
            <a:off x="4832400" y="216625"/>
            <a:ext cx="3999900" cy="4362600"/>
          </a:xfrm>
          <a:prstGeom prst="rect">
            <a:avLst/>
          </a:prstGeom>
          <a:solidFill>
            <a:srgbClr val="E69138"/>
          </a:solidFill>
        </p:spPr>
        <p:txBody>
          <a:bodyPr anchorCtr="0" anchor="t" bIns="91425" lIns="91425" spcFirstLastPara="1" rIns="91425" wrap="square" tIns="91425">
            <a:normAutofit/>
          </a:bodyPr>
          <a:lstStyle/>
          <a:p>
            <a:pPr indent="0" lvl="0" marL="0" rtl="0" algn="l">
              <a:spcBef>
                <a:spcPts val="0"/>
              </a:spcBef>
              <a:spcAft>
                <a:spcPts val="0"/>
              </a:spcAft>
              <a:buNone/>
            </a:pPr>
            <a:r>
              <a:rPr lang="en" sz="2400"/>
              <a:t>Ex: </a:t>
            </a:r>
            <a:r>
              <a:rPr b="1" lang="en" sz="2400" u="sng"/>
              <a:t>Neck Pain</a:t>
            </a:r>
            <a:endParaRPr b="1" sz="2400" u="sng"/>
          </a:p>
          <a:p>
            <a:pPr indent="0" lvl="0" marL="0" rtl="0" algn="l">
              <a:spcBef>
                <a:spcPts val="1200"/>
              </a:spcBef>
              <a:spcAft>
                <a:spcPts val="0"/>
              </a:spcAft>
              <a:buNone/>
            </a:pPr>
            <a:r>
              <a:t/>
            </a:r>
            <a:endParaRPr sz="2400"/>
          </a:p>
          <a:p>
            <a:pPr indent="0" lvl="0" marL="0" rtl="0" algn="l">
              <a:spcBef>
                <a:spcPts val="1200"/>
              </a:spcBef>
              <a:spcAft>
                <a:spcPts val="0"/>
              </a:spcAft>
              <a:buNone/>
            </a:pPr>
            <a:r>
              <a:rPr lang="en" sz="2400"/>
              <a:t>Anticipated Aggravation</a:t>
            </a:r>
            <a:endParaRPr sz="2400"/>
          </a:p>
          <a:p>
            <a:pPr indent="0" lvl="0" marL="0" rtl="0" algn="l">
              <a:spcBef>
                <a:spcPts val="1200"/>
              </a:spcBef>
              <a:spcAft>
                <a:spcPts val="0"/>
              </a:spcAft>
              <a:buNone/>
            </a:pPr>
            <a:r>
              <a:rPr lang="en" sz="2400"/>
              <a:t>Emotions that havent been expressed</a:t>
            </a:r>
            <a:endParaRPr sz="2400"/>
          </a:p>
          <a:p>
            <a:pPr indent="0" lvl="0" marL="0" rtl="0" algn="l">
              <a:spcBef>
                <a:spcPts val="1200"/>
              </a:spcBef>
              <a:spcAft>
                <a:spcPts val="0"/>
              </a:spcAft>
              <a:buNone/>
            </a:pPr>
            <a:r>
              <a:rPr lang="en" sz="2400"/>
              <a:t>Inflexible</a:t>
            </a:r>
            <a:endParaRPr sz="2400"/>
          </a:p>
          <a:p>
            <a:pPr indent="0" lvl="0" marL="0" rtl="0" algn="l">
              <a:spcBef>
                <a:spcPts val="1200"/>
              </a:spcBef>
              <a:spcAft>
                <a:spcPts val="1200"/>
              </a:spcAft>
              <a:buNone/>
            </a:pPr>
            <a:r>
              <a:rPr lang="en" sz="2400"/>
              <a:t>Stubbornness</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idx="1" type="body"/>
          </p:nvPr>
        </p:nvSpPr>
        <p:spPr>
          <a:xfrm>
            <a:off x="311700" y="176100"/>
            <a:ext cx="3999900" cy="4403100"/>
          </a:xfrm>
          <a:prstGeom prst="rect">
            <a:avLst/>
          </a:prstGeom>
          <a:solidFill>
            <a:srgbClr val="E69138"/>
          </a:solidFill>
        </p:spPr>
        <p:txBody>
          <a:bodyPr anchorCtr="0" anchor="t" bIns="91425" lIns="91425" spcFirstLastPara="1" rIns="91425" wrap="square" tIns="91425">
            <a:normAutofit/>
          </a:bodyPr>
          <a:lstStyle/>
          <a:p>
            <a:pPr indent="0" lvl="0" marL="0" rtl="0" algn="l">
              <a:spcBef>
                <a:spcPts val="0"/>
              </a:spcBef>
              <a:spcAft>
                <a:spcPts val="0"/>
              </a:spcAft>
              <a:buNone/>
            </a:pPr>
            <a:r>
              <a:rPr lang="en" sz="2400"/>
              <a:t>Ex: </a:t>
            </a:r>
            <a:r>
              <a:rPr b="1" lang="en" sz="2400" u="sng"/>
              <a:t>Headaches</a:t>
            </a:r>
            <a:endParaRPr b="1" sz="2400" u="sng"/>
          </a:p>
          <a:p>
            <a:pPr indent="0" lvl="0" marL="0" rtl="0" algn="l">
              <a:spcBef>
                <a:spcPts val="1200"/>
              </a:spcBef>
              <a:spcAft>
                <a:spcPts val="0"/>
              </a:spcAft>
              <a:buNone/>
            </a:pPr>
            <a:r>
              <a:t/>
            </a:r>
            <a:endParaRPr sz="2400"/>
          </a:p>
          <a:p>
            <a:pPr indent="0" lvl="0" marL="0" rtl="0" algn="l">
              <a:spcBef>
                <a:spcPts val="1200"/>
              </a:spcBef>
              <a:spcAft>
                <a:spcPts val="1200"/>
              </a:spcAft>
              <a:buNone/>
            </a:pPr>
            <a:r>
              <a:rPr lang="en" sz="2400"/>
              <a:t>Fear of not living up to your responsibilities and expectations</a:t>
            </a:r>
            <a:endParaRPr sz="2400"/>
          </a:p>
        </p:txBody>
      </p:sp>
      <p:sp>
        <p:nvSpPr>
          <p:cNvPr id="103" name="Google Shape;103;p19"/>
          <p:cNvSpPr txBox="1"/>
          <p:nvPr>
            <p:ph idx="2" type="body"/>
          </p:nvPr>
        </p:nvSpPr>
        <p:spPr>
          <a:xfrm>
            <a:off x="4832400" y="176125"/>
            <a:ext cx="3999900" cy="4403100"/>
          </a:xfrm>
          <a:prstGeom prst="rect">
            <a:avLst/>
          </a:prstGeom>
          <a:solidFill>
            <a:srgbClr val="E69138"/>
          </a:solidFill>
        </p:spPr>
        <p:txBody>
          <a:bodyPr anchorCtr="0" anchor="t" bIns="91425" lIns="91425" spcFirstLastPara="1" rIns="91425" wrap="square" tIns="91425">
            <a:normAutofit/>
          </a:bodyPr>
          <a:lstStyle/>
          <a:p>
            <a:pPr indent="0" lvl="0" marL="0" rtl="0" algn="l">
              <a:spcBef>
                <a:spcPts val="0"/>
              </a:spcBef>
              <a:spcAft>
                <a:spcPts val="0"/>
              </a:spcAft>
              <a:buNone/>
            </a:pPr>
            <a:r>
              <a:rPr lang="en" sz="2400"/>
              <a:t>Ex: </a:t>
            </a:r>
            <a:r>
              <a:rPr b="1" lang="en" sz="2400" u="sng"/>
              <a:t>Tendonitis</a:t>
            </a:r>
            <a:endParaRPr b="1" sz="2400" u="sng"/>
          </a:p>
          <a:p>
            <a:pPr indent="0" lvl="0" marL="0" rtl="0" algn="l">
              <a:spcBef>
                <a:spcPts val="1200"/>
              </a:spcBef>
              <a:spcAft>
                <a:spcPts val="0"/>
              </a:spcAft>
              <a:buNone/>
            </a:pPr>
            <a:r>
              <a:t/>
            </a:r>
            <a:endParaRPr sz="2400"/>
          </a:p>
          <a:p>
            <a:pPr indent="0" lvl="0" marL="0" rtl="0" algn="l">
              <a:spcBef>
                <a:spcPts val="1200"/>
              </a:spcBef>
              <a:spcAft>
                <a:spcPts val="1200"/>
              </a:spcAft>
              <a:buNone/>
            </a:pPr>
            <a:r>
              <a:rPr lang="en" sz="2400"/>
              <a:t>Feeling conflicted about what you are doing, why you are doing it and where it’s going to take you. You fear making changes.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So how can Massage help?</a:t>
            </a:r>
            <a:endParaRPr/>
          </a:p>
        </p:txBody>
      </p:sp>
      <p:sp>
        <p:nvSpPr>
          <p:cNvPr id="109" name="Google Shape;109;p20"/>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t>Disclaimer: WE ARE NOT PSYCHOTHERAPISTS.</a:t>
            </a:r>
            <a:endParaRPr b="1" sz="2400"/>
          </a:p>
          <a:p>
            <a:pPr indent="0" lvl="0" marL="0" rtl="0" algn="l">
              <a:spcBef>
                <a:spcPts val="1200"/>
              </a:spcBef>
              <a:spcAft>
                <a:spcPts val="0"/>
              </a:spcAft>
              <a:buNone/>
            </a:pPr>
            <a:r>
              <a:rPr b="1" lang="en" sz="2400"/>
              <a:t> Psychology is not in our Scope of Practice.</a:t>
            </a:r>
            <a:endParaRPr b="1" sz="2400"/>
          </a:p>
          <a:p>
            <a:pPr indent="0" lvl="0" marL="0" rtl="0" algn="l">
              <a:spcBef>
                <a:spcPts val="1200"/>
              </a:spcBef>
              <a:spcAft>
                <a:spcPts val="1200"/>
              </a:spcAft>
              <a:buNone/>
            </a:pPr>
            <a:r>
              <a:rPr lang="en" sz="2400"/>
              <a:t>However, emotional pain and stress are stored in the body and when they present as symptoms, physical therapy provides a variety of ways to process, transform and heal through touch.</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idx="1" type="body"/>
          </p:nvPr>
        </p:nvSpPr>
        <p:spPr>
          <a:xfrm>
            <a:off x="596175" y="1761050"/>
            <a:ext cx="2808000" cy="386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Massage Therapy (Cupping, RAPID, Swedish, Aroma Therapy)</a:t>
            </a:r>
            <a:endParaRPr sz="1400"/>
          </a:p>
          <a:p>
            <a:pPr indent="0" lvl="0" marL="0" rtl="0" algn="l">
              <a:spcBef>
                <a:spcPts val="1200"/>
              </a:spcBef>
              <a:spcAft>
                <a:spcPts val="0"/>
              </a:spcAft>
              <a:buNone/>
            </a:pPr>
            <a:r>
              <a:rPr lang="en" sz="1400"/>
              <a:t>Exercise/Yoga</a:t>
            </a:r>
            <a:endParaRPr sz="1400"/>
          </a:p>
          <a:p>
            <a:pPr indent="0" lvl="0" marL="0" rtl="0" algn="l">
              <a:spcBef>
                <a:spcPts val="1200"/>
              </a:spcBef>
              <a:spcAft>
                <a:spcPts val="0"/>
              </a:spcAft>
              <a:buNone/>
            </a:pPr>
            <a:r>
              <a:rPr lang="en" sz="1400"/>
              <a:t>Reflexology &amp; Reiki</a:t>
            </a:r>
            <a:endParaRPr sz="1400"/>
          </a:p>
          <a:p>
            <a:pPr indent="0" lvl="0" marL="0" rtl="0" algn="l">
              <a:spcBef>
                <a:spcPts val="1200"/>
              </a:spcBef>
              <a:spcAft>
                <a:spcPts val="0"/>
              </a:spcAft>
              <a:buNone/>
            </a:pPr>
            <a:r>
              <a:t/>
            </a:r>
            <a:endParaRPr sz="1400"/>
          </a:p>
          <a:p>
            <a:pPr indent="0" lvl="0" marL="0" rtl="0" algn="l">
              <a:spcBef>
                <a:spcPts val="1200"/>
              </a:spcBef>
              <a:spcAft>
                <a:spcPts val="0"/>
              </a:spcAft>
              <a:buNone/>
            </a:pPr>
            <a:r>
              <a:rPr lang="en" sz="1400"/>
              <a:t>Coming soon:</a:t>
            </a:r>
            <a:endParaRPr sz="1400"/>
          </a:p>
          <a:p>
            <a:pPr indent="0" lvl="0" marL="0" rtl="0" algn="l">
              <a:spcBef>
                <a:spcPts val="1200"/>
              </a:spcBef>
              <a:spcAft>
                <a:spcPts val="0"/>
              </a:spcAft>
              <a:buNone/>
            </a:pPr>
            <a:r>
              <a:rPr lang="en" sz="1400"/>
              <a:t>Acupuncture</a:t>
            </a:r>
            <a:endParaRPr sz="1400"/>
          </a:p>
          <a:p>
            <a:pPr indent="0" lvl="0" marL="0" rtl="0" algn="l">
              <a:spcBef>
                <a:spcPts val="1200"/>
              </a:spcBef>
              <a:spcAft>
                <a:spcPts val="0"/>
              </a:spcAft>
              <a:buNone/>
            </a:pPr>
            <a:r>
              <a:rPr lang="en" sz="1400"/>
              <a:t>Posture Program by Chiro</a:t>
            </a:r>
            <a:endParaRPr sz="1400"/>
          </a:p>
          <a:p>
            <a:pPr indent="0" lvl="0" marL="0" rtl="0" algn="l">
              <a:spcBef>
                <a:spcPts val="1200"/>
              </a:spcBef>
              <a:spcAft>
                <a:spcPts val="1200"/>
              </a:spcAft>
              <a:buNone/>
            </a:pPr>
            <a:r>
              <a:t/>
            </a:r>
            <a:endParaRPr sz="1300"/>
          </a:p>
        </p:txBody>
      </p:sp>
      <p:sp>
        <p:nvSpPr>
          <p:cNvPr id="115" name="Google Shape;115;p21"/>
          <p:cNvSpPr txBox="1"/>
          <p:nvPr>
            <p:ph type="title"/>
          </p:nvPr>
        </p:nvSpPr>
        <p:spPr>
          <a:xfrm>
            <a:off x="311700" y="152400"/>
            <a:ext cx="2808000" cy="1486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Physical Therapies offered at the Imperial Oil campus</a:t>
            </a:r>
            <a:endParaRPr/>
          </a:p>
        </p:txBody>
      </p:sp>
      <p:pic>
        <p:nvPicPr>
          <p:cNvPr id="116" name="Google Shape;116;p21"/>
          <p:cNvPicPr preferRelativeResize="0"/>
          <p:nvPr/>
        </p:nvPicPr>
        <p:blipFill>
          <a:blip r:embed="rId3">
            <a:alphaModFix/>
          </a:blip>
          <a:stretch>
            <a:fillRect/>
          </a:stretch>
        </p:blipFill>
        <p:spPr>
          <a:xfrm>
            <a:off x="3556575" y="152400"/>
            <a:ext cx="3629027" cy="48387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