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embeddedFontLst>
    <p:embeddedFont>
      <p:font typeface="Century Schoolbook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Schoolbook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CenturySchoolbook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CenturySchoolbook-bold.fntdata"/><Relationship Id="rId6" Type="http://schemas.openxmlformats.org/officeDocument/2006/relationships/slide" Target="slides/slide1.xml"/><Relationship Id="rId18" Type="http://schemas.openxmlformats.org/officeDocument/2006/relationships/font" Target="fonts/CenturySchoolbook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1456ed2826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1456ed282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1456ed2826_0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1456ed2826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rgbClr val="343437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type="ctrTitle"/>
          </p:nvPr>
        </p:nvSpPr>
        <p:spPr>
          <a:xfrm>
            <a:off x="1261872" y="758952"/>
            <a:ext cx="9418320" cy="40416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Century Schoolbook"/>
              <a:buNone/>
              <a:defRPr sz="7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261872" y="4800600"/>
            <a:ext cx="9418320" cy="1691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760"/>
              <a:buNone/>
              <a:defRPr sz="2200">
                <a:solidFill>
                  <a:srgbClr val="BFBFBF"/>
                </a:solidFill>
              </a:defRPr>
            </a:lvl1pPr>
            <a:lvl2pPr lvl="1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5" name="Google Shape;15;p2"/>
          <p:cNvSpPr txBox="1"/>
          <p:nvPr>
            <p:ph idx="10" type="dt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F7F7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A5A5A5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2"/>
          <p:cNvSpPr txBox="1"/>
          <p:nvPr>
            <p:ph type="title"/>
          </p:nvPr>
        </p:nvSpPr>
        <p:spPr>
          <a:xfrm>
            <a:off x="914400" y="5257800"/>
            <a:ext cx="9982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Schoolbook"/>
              <a:buNone/>
              <a:defRPr b="0" sz="2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/>
          <p:nvPr>
            <p:ph idx="2" type="pic"/>
          </p:nvPr>
        </p:nvSpPr>
        <p:spPr>
          <a:xfrm>
            <a:off x="0" y="0"/>
            <a:ext cx="11292840" cy="51289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82" name="Google Shape;82;p12"/>
          <p:cNvSpPr txBox="1"/>
          <p:nvPr>
            <p:ph idx="1" type="body"/>
          </p:nvPr>
        </p:nvSpPr>
        <p:spPr>
          <a:xfrm>
            <a:off x="914400" y="6108589"/>
            <a:ext cx="9982200" cy="5970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40"/>
              <a:buNone/>
              <a:defRPr sz="1300">
                <a:solidFill>
                  <a:srgbClr val="D8D8D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3" name="Google Shape;83;p12"/>
          <p:cNvSpPr txBox="1"/>
          <p:nvPr>
            <p:ph idx="10" type="dt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1" type="ftr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2" type="sldNum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/>
          <p:cNvSpPr txBox="1"/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" type="body"/>
          </p:nvPr>
        </p:nvSpPr>
        <p:spPr>
          <a:xfrm rot="5400000">
            <a:off x="3383884" y="-293212"/>
            <a:ext cx="4351337" cy="85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0" type="dt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3"/>
          <p:cNvSpPr txBox="1"/>
          <p:nvPr>
            <p:ph idx="11" type="ftr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3"/>
          <p:cNvSpPr txBox="1"/>
          <p:nvPr>
            <p:ph idx="12" type="sldNum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 rot="5400000">
            <a:off x="6938169" y="2091531"/>
            <a:ext cx="5897562" cy="247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" type="body"/>
          </p:nvPr>
        </p:nvSpPr>
        <p:spPr>
          <a:xfrm rot="5400000">
            <a:off x="1680369" y="-537369"/>
            <a:ext cx="5897562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0" type="dt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/>
          <p:nvPr>
            <p:ph idx="11" type="ftr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4"/>
          <p:cNvSpPr txBox="1"/>
          <p:nvPr>
            <p:ph idx="12" type="sldNum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0" type="dt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1" type="ftr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rgbClr val="343437"/>
        </a:soli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ctrTitle"/>
          </p:nvPr>
        </p:nvSpPr>
        <p:spPr>
          <a:xfrm>
            <a:off x="1261872" y="758952"/>
            <a:ext cx="9418320" cy="40416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Century Schoolbook"/>
              <a:buNone/>
              <a:defRPr sz="7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" type="subTitle"/>
          </p:nvPr>
        </p:nvSpPr>
        <p:spPr>
          <a:xfrm>
            <a:off x="1261872" y="4800600"/>
            <a:ext cx="9418320" cy="1691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760"/>
              <a:buNone/>
              <a:defRPr sz="2200">
                <a:solidFill>
                  <a:srgbClr val="BFBFBF"/>
                </a:solidFill>
              </a:defRPr>
            </a:lvl1pPr>
            <a:lvl2pPr lvl="1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F7F7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A5A5A5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A5A5A5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5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1261872" y="758952"/>
            <a:ext cx="9418320" cy="40416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entury Schoolbook"/>
              <a:buNone/>
              <a:defRPr b="0" sz="7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1261872" y="4800600"/>
            <a:ext cx="9418320" cy="1691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760"/>
              <a:buNone/>
              <a:defRPr sz="22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1261872" y="1828800"/>
            <a:ext cx="448056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 sz="1800"/>
            </a:lvl1pPr>
            <a:lvl2pPr indent="-3302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2pPr>
            <a:lvl3pPr indent="-3175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3pPr>
            <a:lvl4pPr indent="-3175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49" name="Google Shape;49;p7"/>
          <p:cNvSpPr txBox="1"/>
          <p:nvPr>
            <p:ph idx="2" type="body"/>
          </p:nvPr>
        </p:nvSpPr>
        <p:spPr>
          <a:xfrm>
            <a:off x="6126480" y="1828800"/>
            <a:ext cx="448056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 sz="1800"/>
            </a:lvl1pPr>
            <a:lvl2pPr indent="-3302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2pPr>
            <a:lvl3pPr indent="-3175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3pPr>
            <a:lvl4pPr indent="-3175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" type="body"/>
          </p:nvPr>
        </p:nvSpPr>
        <p:spPr>
          <a:xfrm>
            <a:off x="1261872" y="1713655"/>
            <a:ext cx="4480560" cy="7315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6" name="Google Shape;56;p8"/>
          <p:cNvSpPr txBox="1"/>
          <p:nvPr>
            <p:ph idx="2" type="body"/>
          </p:nvPr>
        </p:nvSpPr>
        <p:spPr>
          <a:xfrm>
            <a:off x="1261872" y="2507550"/>
            <a:ext cx="4480560" cy="366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 sz="1800"/>
            </a:lvl1pPr>
            <a:lvl2pPr indent="-3302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2pPr>
            <a:lvl3pPr indent="-3175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3pPr>
            <a:lvl4pPr indent="-3175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57" name="Google Shape;57;p8"/>
          <p:cNvSpPr txBox="1"/>
          <p:nvPr>
            <p:ph idx="3" type="body"/>
          </p:nvPr>
        </p:nvSpPr>
        <p:spPr>
          <a:xfrm>
            <a:off x="6126480" y="1713655"/>
            <a:ext cx="4480560" cy="7315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0" sz="2000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2286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8" name="Google Shape;58;p8"/>
          <p:cNvSpPr txBox="1"/>
          <p:nvPr>
            <p:ph idx="4" type="body"/>
          </p:nvPr>
        </p:nvSpPr>
        <p:spPr>
          <a:xfrm>
            <a:off x="6126480" y="2507550"/>
            <a:ext cx="4480560" cy="366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 sz="1800"/>
            </a:lvl1pPr>
            <a:lvl2pPr indent="-3302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2pPr>
            <a:lvl3pPr indent="-3175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3pPr>
            <a:lvl4pPr indent="-3175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59" name="Google Shape;59;p8"/>
          <p:cNvSpPr txBox="1"/>
          <p:nvPr>
            <p:ph idx="10" type="dt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1" type="ftr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12" type="sldNum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 txBox="1"/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0" type="dt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1" type="ftr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2" type="sldNum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>
            <p:ph idx="10" type="dt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841248" y="457200"/>
            <a:ext cx="3200400" cy="16001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Schoolbook"/>
              <a:buNone/>
              <a:defRPr b="0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4504267" y="685800"/>
            <a:ext cx="6079066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600"/>
              <a:buChar char="•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841248" y="2099734"/>
            <a:ext cx="3200400" cy="38100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SzPts val="104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A7A19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Schoolbook"/>
              <a:buNone/>
              <a:defRPr b="0" i="0" sz="44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FEFEFE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0" type="dt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F6F5F4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1" type="ftr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F6F5F4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2" type="sldNum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E6E4D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434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3"/>
          <p:cNvSpPr txBox="1"/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  <a:defRPr b="0" i="0" sz="4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26262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 rot="-5400000">
            <a:off x="10797542" y="998537"/>
            <a:ext cx="1904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DADAD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 rot="-5400000">
            <a:off x="9959341" y="4046537"/>
            <a:ext cx="358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DADAD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3600" u="none" cap="none" strike="noStrike">
                <a:solidFill>
                  <a:srgbClr val="8E8E93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gmb.io/bodyweight-basics/" TargetMode="External"/><Relationship Id="rId4" Type="http://schemas.openxmlformats.org/officeDocument/2006/relationships/hyperlink" Target="https://youtu.be/mSZWSQSSEjE" TargetMode="External"/><Relationship Id="rId10" Type="http://schemas.openxmlformats.org/officeDocument/2006/relationships/image" Target="../media/image8.jpg"/><Relationship Id="rId9" Type="http://schemas.openxmlformats.org/officeDocument/2006/relationships/hyperlink" Target="https://www.reddit.com/r/bodyweightfitness/wiki/beginner/" TargetMode="External"/><Relationship Id="rId5" Type="http://schemas.openxmlformats.org/officeDocument/2006/relationships/hyperlink" Target="https://gmb.io/best/" TargetMode="External"/><Relationship Id="rId6" Type="http://schemas.openxmlformats.org/officeDocument/2006/relationships/hyperlink" Target="http://www.startbodyweight.com/2014/01/basic-routine-infographic-poster.html" TargetMode="External"/><Relationship Id="rId7" Type="http://schemas.openxmlformats.org/officeDocument/2006/relationships/hyperlink" Target="http://www.startbodyweight.com/p/exercise-progressions_12.html" TargetMode="External"/><Relationship Id="rId8" Type="http://schemas.openxmlformats.org/officeDocument/2006/relationships/hyperlink" Target="https://stevenlow.org/overcoming-gravity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jpg"/><Relationship Id="rId4" Type="http://schemas.openxmlformats.org/officeDocument/2006/relationships/hyperlink" Target="http://www.505qpwellness.ca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jpg"/><Relationship Id="rId4" Type="http://schemas.openxmlformats.org/officeDocument/2006/relationships/hyperlink" Target="mailto:jford@livnorth.com" TargetMode="External"/><Relationship Id="rId5" Type="http://schemas.openxmlformats.org/officeDocument/2006/relationships/hyperlink" Target="https://www.505qpwellness.ca/sustainableme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gmb.io/squat/" TargetMode="External"/><Relationship Id="rId4" Type="http://schemas.openxmlformats.org/officeDocument/2006/relationships/hyperlink" Target="https://solvingpainwithstrength.com/ten-lunge-progressions-for-less-knee-pain/" TargetMode="External"/><Relationship Id="rId10" Type="http://schemas.openxmlformats.org/officeDocument/2006/relationships/image" Target="../media/image4.jpg"/><Relationship Id="rId9" Type="http://schemas.openxmlformats.org/officeDocument/2006/relationships/hyperlink" Target="https://gmb.io/hanging/" TargetMode="External"/><Relationship Id="rId5" Type="http://schemas.openxmlformats.org/officeDocument/2006/relationships/hyperlink" Target="https://gmb.io/push-up/" TargetMode="External"/><Relationship Id="rId6" Type="http://schemas.openxmlformats.org/officeDocument/2006/relationships/hyperlink" Target="https://gmb.io/pull-ups/" TargetMode="External"/><Relationship Id="rId7" Type="http://schemas.openxmlformats.org/officeDocument/2006/relationships/hyperlink" Target="https://gmb.io/bodyweight-back-exercises/" TargetMode="External"/><Relationship Id="rId8" Type="http://schemas.openxmlformats.org/officeDocument/2006/relationships/hyperlink" Target="https://youtu.be/6bYD_IA_Yc4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jpg"/><Relationship Id="rId4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>
            <p:ph type="ctrTitle"/>
          </p:nvPr>
        </p:nvSpPr>
        <p:spPr>
          <a:xfrm>
            <a:off x="1261872" y="758952"/>
            <a:ext cx="9418320" cy="40416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Century Schoolbook"/>
              <a:buNone/>
            </a:pPr>
            <a:r>
              <a:rPr lang="en-US"/>
              <a:t>Bodyweight Training</a:t>
            </a:r>
            <a:endParaRPr/>
          </a:p>
        </p:txBody>
      </p:sp>
      <p:sp>
        <p:nvSpPr>
          <p:cNvPr id="103" name="Google Shape;103;p15"/>
          <p:cNvSpPr txBox="1"/>
          <p:nvPr>
            <p:ph idx="1" type="subTitle"/>
          </p:nvPr>
        </p:nvSpPr>
        <p:spPr>
          <a:xfrm>
            <a:off x="1261872" y="4800600"/>
            <a:ext cx="9418320" cy="1691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760"/>
              <a:buNone/>
            </a:pPr>
            <a:r>
              <a:rPr lang="en-US"/>
              <a:t>A starter’s guide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/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</a:pPr>
            <a:r>
              <a:rPr lang="en-US"/>
              <a:t>Resources</a:t>
            </a:r>
            <a:endParaRPr/>
          </a:p>
        </p:txBody>
      </p:sp>
      <p:sp>
        <p:nvSpPr>
          <p:cNvPr id="164" name="Google Shape;164;p24"/>
          <p:cNvSpPr txBox="1"/>
          <p:nvPr>
            <p:ph idx="1" type="body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173268" lvl="0" marL="182880" rtl="0" algn="l">
              <a:spcBef>
                <a:spcPts val="0"/>
              </a:spcBef>
              <a:spcAft>
                <a:spcPts val="0"/>
              </a:spcAft>
              <a:buSzPct val="83643"/>
              <a:buChar char="•"/>
            </a:pPr>
            <a:r>
              <a:rPr lang="en-US" sz="2200"/>
              <a:t>GMB</a:t>
            </a:r>
            <a:endParaRPr sz="2200"/>
          </a:p>
          <a:p>
            <a:pPr indent="-170220" lvl="1" marL="457200" rtl="0" algn="l">
              <a:spcBef>
                <a:spcPts val="500"/>
              </a:spcBef>
              <a:spcAft>
                <a:spcPts val="0"/>
              </a:spcAft>
              <a:buSzPct val="100000"/>
              <a:buChar char="●"/>
            </a:pPr>
            <a:r>
              <a:rPr lang="en-US" sz="2000" u="sng">
                <a:solidFill>
                  <a:schemeClr val="hlink"/>
                </a:solidFill>
                <a:hlinkClick r:id="rId3"/>
              </a:rPr>
              <a:t>Beginner Bodyweight Exercises</a:t>
            </a:r>
            <a:endParaRPr sz="2000"/>
          </a:p>
          <a:p>
            <a:pPr indent="-179110" lvl="1" marL="457200" rtl="0" algn="l">
              <a:spcBef>
                <a:spcPts val="500"/>
              </a:spcBef>
              <a:spcAft>
                <a:spcPts val="0"/>
              </a:spcAft>
              <a:buSzPct val="109995"/>
              <a:buChar char="●"/>
            </a:pPr>
            <a:r>
              <a:rPr lang="en-US" sz="2000" u="sng">
                <a:solidFill>
                  <a:schemeClr val="hlink"/>
                </a:solidFill>
                <a:hlinkClick r:id="rId4"/>
              </a:rPr>
              <a:t>Wrist warm-up routine</a:t>
            </a:r>
            <a:endParaRPr sz="2000"/>
          </a:p>
          <a:p>
            <a:pPr indent="-170220" lvl="1" marL="457200" rtl="0" algn="l">
              <a:spcBef>
                <a:spcPts val="600"/>
              </a:spcBef>
              <a:spcAft>
                <a:spcPts val="0"/>
              </a:spcAft>
              <a:buSzPct val="100000"/>
              <a:buChar char="●"/>
            </a:pPr>
            <a:r>
              <a:rPr lang="en-US" sz="2000" u="sng">
                <a:solidFill>
                  <a:schemeClr val="hlink"/>
                </a:solidFill>
                <a:hlinkClick r:id="rId5"/>
              </a:rPr>
              <a:t>All the articles </a:t>
            </a:r>
            <a:r>
              <a:rPr lang="en-US" sz="2000"/>
              <a:t>(use the search bar)</a:t>
            </a:r>
            <a:endParaRPr sz="20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173268" lvl="0" marL="182880" rtl="0" algn="l">
              <a:spcBef>
                <a:spcPts val="600"/>
              </a:spcBef>
              <a:spcAft>
                <a:spcPts val="0"/>
              </a:spcAft>
              <a:buSzPct val="83643"/>
              <a:buChar char="•"/>
            </a:pPr>
            <a:r>
              <a:rPr lang="en-US" sz="2200"/>
              <a:t>Start Bodyweight</a:t>
            </a:r>
            <a:endParaRPr sz="2200"/>
          </a:p>
          <a:p>
            <a:pPr indent="-166410" lvl="1" marL="457200" rtl="0" algn="l">
              <a:spcBef>
                <a:spcPts val="600"/>
              </a:spcBef>
              <a:spcAft>
                <a:spcPts val="0"/>
              </a:spcAft>
              <a:buSzPct val="109995"/>
              <a:buChar char="●"/>
            </a:pPr>
            <a:r>
              <a:rPr lang="en-US" sz="2000" u="sng">
                <a:solidFill>
                  <a:schemeClr val="hlink"/>
                </a:solidFill>
                <a:hlinkClick r:id="rId6"/>
              </a:rPr>
              <a:t>Basic bodyweight routine</a:t>
            </a:r>
            <a:r>
              <a:rPr lang="en-US" sz="2000"/>
              <a:t> (download the PDF)</a:t>
            </a:r>
            <a:endParaRPr sz="2000"/>
          </a:p>
          <a:p>
            <a:pPr indent="-166410" lvl="1" marL="457200" rtl="0" algn="l">
              <a:spcBef>
                <a:spcPts val="600"/>
              </a:spcBef>
              <a:spcAft>
                <a:spcPts val="0"/>
              </a:spcAft>
              <a:buSzPct val="109995"/>
              <a:buChar char="●"/>
            </a:pPr>
            <a:r>
              <a:rPr lang="en-US" sz="2000" u="sng">
                <a:solidFill>
                  <a:schemeClr val="hlink"/>
                </a:solidFill>
                <a:hlinkClick r:id="rId7"/>
              </a:rPr>
              <a:t>Exercise progressions</a:t>
            </a:r>
            <a:endParaRPr sz="20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173268" lvl="0" marL="182880" rtl="0" algn="l">
              <a:spcBef>
                <a:spcPts val="600"/>
              </a:spcBef>
              <a:spcAft>
                <a:spcPts val="0"/>
              </a:spcAft>
              <a:buSzPct val="83643"/>
              <a:buChar char="•"/>
            </a:pPr>
            <a:r>
              <a:rPr lang="en-US" sz="2200"/>
              <a:t>Overcoming Gravity</a:t>
            </a:r>
            <a:endParaRPr sz="2200"/>
          </a:p>
          <a:p>
            <a:pPr indent="-166410" lvl="1" marL="457200" rtl="0" algn="l">
              <a:spcBef>
                <a:spcPts val="600"/>
              </a:spcBef>
              <a:spcAft>
                <a:spcPts val="0"/>
              </a:spcAft>
              <a:buSzPct val="109995"/>
              <a:buChar char="●"/>
            </a:pPr>
            <a:r>
              <a:rPr lang="en-US" sz="2000"/>
              <a:t>The “bible” of bodyweight training</a:t>
            </a:r>
            <a:endParaRPr sz="2000"/>
          </a:p>
          <a:p>
            <a:pPr indent="-166410" lvl="1" marL="457200" rtl="0" algn="l">
              <a:spcBef>
                <a:spcPts val="600"/>
              </a:spcBef>
              <a:spcAft>
                <a:spcPts val="0"/>
              </a:spcAft>
              <a:buSzPct val="109995"/>
              <a:buChar char="●"/>
            </a:pPr>
            <a:r>
              <a:rPr lang="en-US" sz="2000" u="sng">
                <a:solidFill>
                  <a:schemeClr val="hlink"/>
                </a:solidFill>
                <a:hlinkClick r:id="rId8"/>
              </a:rPr>
              <a:t>https://stevenlow.org/overcoming-gravity/</a:t>
            </a:r>
            <a:r>
              <a:rPr lang="en-US" sz="2000"/>
              <a:t> </a:t>
            </a:r>
            <a:endParaRPr sz="20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173268" lvl="0" marL="182880" rtl="0" algn="l">
              <a:spcBef>
                <a:spcPts val="600"/>
              </a:spcBef>
              <a:spcAft>
                <a:spcPts val="0"/>
              </a:spcAft>
              <a:buSzPct val="83643"/>
              <a:buChar char="•"/>
            </a:pPr>
            <a:r>
              <a:rPr lang="en-US" sz="2200"/>
              <a:t>r/bodyweightfitness</a:t>
            </a:r>
            <a:endParaRPr sz="2200"/>
          </a:p>
          <a:p>
            <a:pPr indent="-166410" lvl="1" marL="457200" rtl="0" algn="l">
              <a:spcBef>
                <a:spcPts val="600"/>
              </a:spcBef>
              <a:spcAft>
                <a:spcPts val="0"/>
              </a:spcAft>
              <a:buSzPct val="109995"/>
              <a:buChar char="●"/>
            </a:pPr>
            <a:r>
              <a:rPr lang="en-US" sz="2000" u="sng">
                <a:solidFill>
                  <a:schemeClr val="hlink"/>
                </a:solidFill>
                <a:hlinkClick r:id="rId9"/>
              </a:rPr>
              <a:t>Beginner routines</a:t>
            </a:r>
            <a:endParaRPr sz="2000"/>
          </a:p>
          <a:p>
            <a:pPr indent="0" lvl="0" marL="18288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5" name="Google Shape;165;p2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772220" y="1253340"/>
            <a:ext cx="3362710" cy="4351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/>
          <p:nvPr>
            <p:ph type="title"/>
          </p:nvPr>
        </p:nvSpPr>
        <p:spPr>
          <a:xfrm>
            <a:off x="1261875" y="1028700"/>
            <a:ext cx="8595300" cy="6627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lin ang="5400012" scaled="0"/>
          </a:gradFill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entury Schoolbook"/>
              <a:buNone/>
            </a:pPr>
            <a:r>
              <a:rPr lang="en-US"/>
              <a:t>Campus Wellness Centre</a:t>
            </a:r>
            <a:endParaRPr/>
          </a:p>
        </p:txBody>
      </p:sp>
      <p:sp>
        <p:nvSpPr>
          <p:cNvPr id="171" name="Google Shape;171;p25"/>
          <p:cNvSpPr txBox="1"/>
          <p:nvPr>
            <p:ph idx="1" type="body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9144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700"/>
              <a:t>Open 24/7</a:t>
            </a:r>
            <a:endParaRPr sz="2700"/>
          </a:p>
          <a:p>
            <a:pPr indent="-9144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700"/>
          </a:p>
          <a:p>
            <a:pPr indent="-9144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700"/>
              <a:t>$35/month</a:t>
            </a:r>
            <a:endParaRPr sz="2700"/>
          </a:p>
          <a:p>
            <a:pPr indent="-9144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700"/>
          </a:p>
          <a:p>
            <a:pPr indent="-9144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700"/>
              <a:t>No minimum contract</a:t>
            </a:r>
            <a:endParaRPr sz="2700"/>
          </a:p>
          <a:p>
            <a:pPr indent="-9144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700"/>
          </a:p>
          <a:p>
            <a:pPr indent="-9144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700"/>
              <a:t>Open to all Campus residents</a:t>
            </a:r>
            <a:endParaRPr sz="2700"/>
          </a:p>
          <a:p>
            <a:pPr indent="-9144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700"/>
          </a:p>
          <a:p>
            <a:pPr indent="-9144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b="1" lang="en-US" sz="2700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www.505qpwellness.ca</a:t>
            </a:r>
            <a:endParaRPr b="1" sz="2700">
              <a:solidFill>
                <a:srgbClr val="0000FF"/>
              </a:solidFill>
            </a:endParaRPr>
          </a:p>
          <a:p>
            <a:pPr indent="-9144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6"/>
          <p:cNvSpPr txBox="1"/>
          <p:nvPr>
            <p:ph type="title"/>
          </p:nvPr>
        </p:nvSpPr>
        <p:spPr>
          <a:xfrm>
            <a:off x="1261875" y="1018625"/>
            <a:ext cx="8595300" cy="6726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entury Schoolbook"/>
              <a:buNone/>
            </a:pPr>
            <a:r>
              <a:rPr lang="en-US"/>
              <a:t>Questions???</a:t>
            </a:r>
            <a:endParaRPr/>
          </a:p>
        </p:txBody>
      </p:sp>
      <p:sp>
        <p:nvSpPr>
          <p:cNvPr id="177" name="Google Shape;177;p26"/>
          <p:cNvSpPr txBox="1"/>
          <p:nvPr>
            <p:ph idx="1" type="body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9144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/>
              <a:t>Email:</a:t>
            </a:r>
            <a:endParaRPr/>
          </a:p>
          <a:p>
            <a:pPr indent="-9144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2004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Char char="•"/>
            </a:pPr>
            <a:r>
              <a:rPr lang="en-US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jford@livnorth.com</a:t>
            </a:r>
            <a:endParaRPr>
              <a:solidFill>
                <a:srgbClr val="0000FF"/>
              </a:solidFill>
            </a:endParaRPr>
          </a:p>
          <a:p>
            <a:pPr indent="-9144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9144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9144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/>
              <a:t>Presentation is posted </a:t>
            </a:r>
            <a:r>
              <a:rPr lang="en-US" u="sng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here</a:t>
            </a:r>
            <a:r>
              <a:rPr lang="en-US"/>
              <a:t>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6F5F4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/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</a:pPr>
            <a:r>
              <a:rPr lang="en-US"/>
              <a:t>Overview</a:t>
            </a:r>
            <a:endParaRPr/>
          </a:p>
        </p:txBody>
      </p:sp>
      <p:sp>
        <p:nvSpPr>
          <p:cNvPr id="109" name="Google Shape;109;p16"/>
          <p:cNvSpPr txBox="1"/>
          <p:nvPr>
            <p:ph idx="1" type="body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What is bodyweight training?</a:t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Advantages</a:t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Disadvantages</a:t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Basic Exercises</a:t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Adapting Exercises</a:t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Designing a Program</a:t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Resources</a:t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Questions</a:t>
            </a:r>
            <a:endParaRPr/>
          </a:p>
        </p:txBody>
      </p:sp>
      <p:pic>
        <p:nvPicPr>
          <p:cNvPr id="110" name="Google Shape;11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1975" y="1828800"/>
            <a:ext cx="3575250" cy="3575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/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</a:pPr>
            <a:r>
              <a:rPr lang="en-US"/>
              <a:t>Bodyweight Training</a:t>
            </a:r>
            <a:endParaRPr/>
          </a:p>
        </p:txBody>
      </p:sp>
      <p:sp>
        <p:nvSpPr>
          <p:cNvPr id="116" name="Google Shape;116;p17"/>
          <p:cNvSpPr txBox="1"/>
          <p:nvPr>
            <p:ph idx="1" type="body"/>
          </p:nvPr>
        </p:nvSpPr>
        <p:spPr>
          <a:xfrm>
            <a:off x="1261875" y="2047326"/>
            <a:ext cx="8595300" cy="41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9558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40"/>
              <a:buChar char="•"/>
            </a:pPr>
            <a:r>
              <a:rPr lang="en-US" sz="2000"/>
              <a:t>Uses your own bodyweight as resistance</a:t>
            </a:r>
            <a:endParaRPr sz="2000"/>
          </a:p>
          <a:p>
            <a:pPr indent="-1955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640"/>
              <a:buChar char="•"/>
            </a:pPr>
            <a:r>
              <a:rPr lang="en-US" sz="2000"/>
              <a:t>AKA: Calisthenics</a:t>
            </a:r>
            <a:endParaRPr sz="2000"/>
          </a:p>
          <a:p>
            <a:pPr indent="-195580" lvl="0" marL="182880" rtl="0" algn="l">
              <a:lnSpc>
                <a:spcPct val="95000"/>
              </a:lnSpc>
              <a:spcBef>
                <a:spcPts val="1700"/>
              </a:spcBef>
              <a:spcAft>
                <a:spcPts val="0"/>
              </a:spcAft>
              <a:buSzPts val="1640"/>
              <a:buChar char="•"/>
            </a:pPr>
            <a:r>
              <a:rPr lang="en-US" sz="2000"/>
              <a:t>Minimal Equipment</a:t>
            </a:r>
            <a:endParaRPr sz="2000"/>
          </a:p>
          <a:p>
            <a:pPr indent="-19558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-US" sz="1800"/>
              <a:t>Wall</a:t>
            </a:r>
            <a:endParaRPr sz="1800"/>
          </a:p>
          <a:p>
            <a:pPr indent="-195580" lvl="1" marL="457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-US" sz="1800"/>
              <a:t>Mat</a:t>
            </a:r>
            <a:endParaRPr sz="1800"/>
          </a:p>
          <a:p>
            <a:pPr indent="-195580" lvl="1" marL="457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-US" sz="1800"/>
              <a:t>Bars of various height</a:t>
            </a:r>
            <a:endParaRPr sz="1800"/>
          </a:p>
          <a:p>
            <a:pPr indent="-195580" lvl="1" marL="457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-US" sz="1800"/>
              <a:t>Other (TRX, balls, towels etc)</a:t>
            </a:r>
            <a:endParaRPr sz="1800"/>
          </a:p>
        </p:txBody>
      </p:sp>
      <p:pic>
        <p:nvPicPr>
          <p:cNvPr id="117" name="Google Shape;11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03100" y="2238375"/>
            <a:ext cx="3810000" cy="238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/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</a:pPr>
            <a:r>
              <a:rPr lang="en-US"/>
              <a:t>Advantages</a:t>
            </a:r>
            <a:endParaRPr/>
          </a:p>
        </p:txBody>
      </p:sp>
      <p:sp>
        <p:nvSpPr>
          <p:cNvPr id="123" name="Google Shape;123;p18"/>
          <p:cNvSpPr txBox="1"/>
          <p:nvPr>
            <p:ph idx="1" type="body"/>
          </p:nvPr>
        </p:nvSpPr>
        <p:spPr>
          <a:xfrm>
            <a:off x="1261875" y="2097750"/>
            <a:ext cx="8595300" cy="40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Inexpensive</a:t>
            </a:r>
            <a:endParaRPr/>
          </a:p>
          <a:p>
            <a:pPr indent="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Can be done anywhere</a:t>
            </a:r>
            <a:endParaRPr/>
          </a:p>
          <a:p>
            <a:pPr indent="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More “natural” movement</a:t>
            </a:r>
            <a:endParaRPr/>
          </a:p>
          <a:p>
            <a:pPr indent="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Looks cool</a:t>
            </a:r>
            <a:endParaRPr/>
          </a:p>
        </p:txBody>
      </p:sp>
      <p:pic>
        <p:nvPicPr>
          <p:cNvPr id="124" name="Google Shape;12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93675" y="1433500"/>
            <a:ext cx="5981700" cy="399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/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</a:pPr>
            <a:r>
              <a:rPr lang="en-US"/>
              <a:t>Disadvantages</a:t>
            </a:r>
            <a:endParaRPr/>
          </a:p>
        </p:txBody>
      </p:sp>
      <p:sp>
        <p:nvSpPr>
          <p:cNvPr id="130" name="Google Shape;130;p19"/>
          <p:cNvSpPr txBox="1"/>
          <p:nvPr>
            <p:ph idx="1" type="body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Requires coordination</a:t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Can be difficult to scale</a:t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Injury risk</a:t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Often requires more in-depth understanding of biomechanics</a:t>
            </a:r>
            <a:endParaRPr/>
          </a:p>
        </p:txBody>
      </p:sp>
      <p:pic>
        <p:nvPicPr>
          <p:cNvPr id="131" name="Google Shape;13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1875" y="3748950"/>
            <a:ext cx="7774551" cy="3109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 txBox="1"/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</a:pPr>
            <a:r>
              <a:rPr lang="en-US"/>
              <a:t>Basic Exercises</a:t>
            </a:r>
            <a:endParaRPr/>
          </a:p>
        </p:txBody>
      </p:sp>
      <p:sp>
        <p:nvSpPr>
          <p:cNvPr id="137" name="Google Shape;137;p20"/>
          <p:cNvSpPr txBox="1"/>
          <p:nvPr>
            <p:ph idx="1" type="body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Squat</a:t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 u="sng">
                <a:solidFill>
                  <a:schemeClr val="hlink"/>
                </a:solidFill>
                <a:hlinkClick r:id="rId4"/>
              </a:rPr>
              <a:t>Lunge</a:t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 u="sng">
                <a:solidFill>
                  <a:schemeClr val="hlink"/>
                </a:solidFill>
                <a:hlinkClick r:id="rId5"/>
              </a:rPr>
              <a:t>Push-Up</a:t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 u="sng">
                <a:solidFill>
                  <a:schemeClr val="hlink"/>
                </a:solidFill>
                <a:hlinkClick r:id="rId6"/>
              </a:rPr>
              <a:t>Pull-up</a:t>
            </a:r>
            <a:endParaRPr/>
          </a:p>
          <a:p>
            <a:pPr indent="-182880" lvl="1" marL="45720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u="sng">
                <a:solidFill>
                  <a:schemeClr val="hlink"/>
                </a:solidFill>
                <a:hlinkClick r:id="rId7"/>
              </a:rPr>
              <a:t>Work your back without hanging</a:t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 u="sng">
                <a:solidFill>
                  <a:schemeClr val="hlink"/>
                </a:solidFill>
                <a:hlinkClick r:id="rId8"/>
              </a:rPr>
              <a:t>Sit-Up</a:t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 u="sng">
                <a:solidFill>
                  <a:schemeClr val="hlink"/>
                </a:solidFill>
                <a:hlinkClick r:id="rId9"/>
              </a:rPr>
              <a:t>Hang</a:t>
            </a:r>
            <a:endParaRPr/>
          </a:p>
        </p:txBody>
      </p:sp>
      <p:pic>
        <p:nvPicPr>
          <p:cNvPr id="138" name="Google Shape;138;p2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881620" y="2"/>
            <a:ext cx="342902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/>
          <p:nvPr>
            <p:ph type="title"/>
          </p:nvPr>
        </p:nvSpPr>
        <p:spPr>
          <a:xfrm>
            <a:off x="1261872" y="365760"/>
            <a:ext cx="9692700" cy="1325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Adapting Exercises</a:t>
            </a:r>
            <a:endParaRPr/>
          </a:p>
        </p:txBody>
      </p:sp>
      <p:sp>
        <p:nvSpPr>
          <p:cNvPr id="144" name="Google Shape;144;p21"/>
          <p:cNvSpPr txBox="1"/>
          <p:nvPr>
            <p:ph idx="1" type="body"/>
          </p:nvPr>
        </p:nvSpPr>
        <p:spPr>
          <a:xfrm>
            <a:off x="1261872" y="1828800"/>
            <a:ext cx="85953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spcBef>
                <a:spcPts val="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Lever Length</a:t>
            </a:r>
            <a:endParaRPr/>
          </a:p>
          <a:p>
            <a:pPr indent="-182880" lvl="0" marL="182880" rtl="0" algn="l"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Angle of Pull</a:t>
            </a:r>
            <a:endParaRPr/>
          </a:p>
          <a:p>
            <a:pPr indent="-182880" lvl="0" marL="182880" rtl="0" algn="l"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Stability</a:t>
            </a:r>
            <a:endParaRPr/>
          </a:p>
          <a:p>
            <a:pPr indent="-182880" lvl="0" marL="182880" rtl="0" algn="l">
              <a:spcBef>
                <a:spcPts val="16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Tempo</a:t>
            </a:r>
            <a:endParaRPr/>
          </a:p>
          <a:p>
            <a:pPr indent="0" lvl="0" marL="18288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5" name="Google Shape;14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65674" y="1159488"/>
            <a:ext cx="3529849" cy="568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276800"/>
            <a:ext cx="4588800" cy="258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90198" y="936400"/>
            <a:ext cx="6293225" cy="498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Schoolbook"/>
              <a:buNone/>
            </a:pPr>
            <a:r>
              <a:rPr lang="en-US"/>
              <a:t>Designing a Basic Program</a:t>
            </a:r>
            <a:endParaRPr/>
          </a:p>
        </p:txBody>
      </p:sp>
      <p:sp>
        <p:nvSpPr>
          <p:cNvPr id="157" name="Google Shape;157;p23"/>
          <p:cNvSpPr txBox="1"/>
          <p:nvPr>
            <p:ph idx="1" type="body"/>
          </p:nvPr>
        </p:nvSpPr>
        <p:spPr>
          <a:xfrm>
            <a:off x="1261872" y="1828800"/>
            <a:ext cx="85953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2880" lvl="0" marL="18288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Planes of Motion</a:t>
            </a:r>
            <a:endParaRPr/>
          </a:p>
          <a:p>
            <a:pPr indent="-18288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●"/>
            </a:pPr>
            <a:r>
              <a:rPr lang="en-US"/>
              <a:t>Frontal – side to side</a:t>
            </a:r>
            <a:endParaRPr/>
          </a:p>
          <a:p>
            <a:pPr indent="-182880" lvl="1" marL="457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●"/>
            </a:pPr>
            <a:r>
              <a:rPr lang="en-US"/>
              <a:t>Sagittal – front to back</a:t>
            </a:r>
            <a:endParaRPr/>
          </a:p>
          <a:p>
            <a:pPr indent="-182880" lvl="1" marL="457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●"/>
            </a:pPr>
            <a:r>
              <a:rPr lang="en-US"/>
              <a:t>Transverse – rotational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7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Push/Pull</a:t>
            </a:r>
            <a:endParaRPr/>
          </a:p>
          <a:p>
            <a:pPr indent="-18288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●"/>
            </a:pPr>
            <a:r>
              <a:rPr lang="en-US"/>
              <a:t>Push – push-ups, shoulder presses, squats</a:t>
            </a:r>
            <a:endParaRPr/>
          </a:p>
          <a:p>
            <a:pPr indent="-182880" lvl="1" marL="457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●"/>
            </a:pPr>
            <a:r>
              <a:rPr lang="en-US"/>
              <a:t>Pull – pull-ups, inverted rows, heel slides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82880" lvl="0" marL="182880" rtl="0" algn="l">
              <a:lnSpc>
                <a:spcPct val="95000"/>
              </a:lnSpc>
              <a:spcBef>
                <a:spcPts val="1700"/>
              </a:spcBef>
              <a:spcAft>
                <a:spcPts val="0"/>
              </a:spcAft>
              <a:buSzPts val="1440"/>
              <a:buChar char="•"/>
            </a:pPr>
            <a:r>
              <a:rPr lang="en-US"/>
              <a:t>Create/Resist Motion</a:t>
            </a:r>
            <a:endParaRPr/>
          </a:p>
          <a:p>
            <a:pPr indent="-18288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●"/>
            </a:pPr>
            <a:r>
              <a:rPr lang="en-US"/>
              <a:t>Create motion – sit up, v-sit, back extension</a:t>
            </a:r>
            <a:endParaRPr/>
          </a:p>
          <a:p>
            <a:pPr indent="-182880" lvl="1" marL="457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●"/>
            </a:pPr>
            <a:r>
              <a:rPr lang="en-US"/>
              <a:t>Resist motion – planks, boat pose, bird dogs</a:t>
            </a:r>
            <a:endParaRPr/>
          </a:p>
        </p:txBody>
      </p:sp>
      <p:pic>
        <p:nvPicPr>
          <p:cNvPr id="158" name="Google Shape;15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54575" y="1828800"/>
            <a:ext cx="4828450" cy="3637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