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Century Schoolbook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Schoolbook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CenturySchoolbook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Schoolbook-bold.fntdata"/><Relationship Id="rId6" Type="http://schemas.openxmlformats.org/officeDocument/2006/relationships/slide" Target="slides/slide1.xml"/><Relationship Id="rId18" Type="http://schemas.openxmlformats.org/officeDocument/2006/relationships/font" Target="fonts/CenturySchoolbook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1456ed282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1456ed28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1456ed2826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1456ed282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rgbClr val="343437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Schoolbook"/>
              <a:buNone/>
              <a:defRPr sz="7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BFBFBF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F7F7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5A5A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2"/>
          <p:cNvSpPr txBox="1"/>
          <p:nvPr>
            <p:ph type="title"/>
          </p:nvPr>
        </p:nvSpPr>
        <p:spPr>
          <a:xfrm>
            <a:off x="914400" y="5257800"/>
            <a:ext cx="9982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Schoolbook"/>
              <a:buNone/>
              <a:defRPr b="0"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/>
          <p:nvPr>
            <p:ph idx="2" type="pic"/>
          </p:nvPr>
        </p:nvSpPr>
        <p:spPr>
          <a:xfrm>
            <a:off x="0" y="0"/>
            <a:ext cx="11292840" cy="51289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914400" y="6108589"/>
            <a:ext cx="9982200" cy="5970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>
                <a:solidFill>
                  <a:srgbClr val="D8D8D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3383884" y="-293212"/>
            <a:ext cx="4351337" cy="85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 rot="5400000">
            <a:off x="6938169" y="2091531"/>
            <a:ext cx="5897562" cy="247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 rot="5400000">
            <a:off x="1680369" y="-537369"/>
            <a:ext cx="589756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rgbClr val="343437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Schoolbook"/>
              <a:buNone/>
              <a:defRPr sz="7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subTitle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BFBFBF"/>
                </a:solidFill>
              </a:defRPr>
            </a:lvl1pPr>
            <a:lvl2pPr lvl="1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F7F7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A5A5A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A5A5A5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entury Schoolbook"/>
              <a:buNone/>
              <a:defRPr b="0" sz="7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1261872" y="1828800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indent="-3302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6126480" y="1828800"/>
            <a:ext cx="44805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indent="-3302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" type="body"/>
          </p:nvPr>
        </p:nvSpPr>
        <p:spPr>
          <a:xfrm>
            <a:off x="1261872" y="1713655"/>
            <a:ext cx="4480560" cy="731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8"/>
          <p:cNvSpPr txBox="1"/>
          <p:nvPr>
            <p:ph idx="2" type="body"/>
          </p:nvPr>
        </p:nvSpPr>
        <p:spPr>
          <a:xfrm>
            <a:off x="1261872" y="2507550"/>
            <a:ext cx="4480560" cy="366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indent="-3302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7" name="Google Shape;57;p8"/>
          <p:cNvSpPr txBox="1"/>
          <p:nvPr>
            <p:ph idx="3" type="body"/>
          </p:nvPr>
        </p:nvSpPr>
        <p:spPr>
          <a:xfrm>
            <a:off x="6126480" y="1713655"/>
            <a:ext cx="4480560" cy="731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0" sz="200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p8"/>
          <p:cNvSpPr txBox="1"/>
          <p:nvPr>
            <p:ph idx="4" type="body"/>
          </p:nvPr>
        </p:nvSpPr>
        <p:spPr>
          <a:xfrm>
            <a:off x="6126480" y="2507550"/>
            <a:ext cx="4480560" cy="366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 sz="1800"/>
            </a:lvl1pPr>
            <a:lvl2pPr indent="-3302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841248" y="457200"/>
            <a:ext cx="3200400" cy="1600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Schoolbook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4504267" y="685800"/>
            <a:ext cx="6079066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600"/>
              <a:buChar char="•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841248" y="2099734"/>
            <a:ext cx="3200400" cy="3810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000"/>
              </a:lnSpc>
              <a:spcBef>
                <a:spcPts val="800"/>
              </a:spcBef>
              <a:spcAft>
                <a:spcPts val="0"/>
              </a:spcAft>
              <a:buSzPts val="104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A7A19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FEFEFE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F6F5F4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F6F5F4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E6E4D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434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  <a:defRPr b="0" i="0" sz="4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262626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 rot="-5400000">
            <a:off x="10797542" y="998537"/>
            <a:ext cx="1904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DADAD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 rot="-5400000">
            <a:off x="9959341" y="4046537"/>
            <a:ext cx="358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DADADA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3600" u="none" cap="none" strike="noStrike">
                <a:solidFill>
                  <a:srgbClr val="8E8E93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mb.io/bodyweight-basics/" TargetMode="External"/><Relationship Id="rId4" Type="http://schemas.openxmlformats.org/officeDocument/2006/relationships/hyperlink" Target="https://youtu.be/mSZWSQSSEjE" TargetMode="External"/><Relationship Id="rId10" Type="http://schemas.openxmlformats.org/officeDocument/2006/relationships/image" Target="../media/image8.jpg"/><Relationship Id="rId9" Type="http://schemas.openxmlformats.org/officeDocument/2006/relationships/hyperlink" Target="https://www.reddit.com/r/bodyweightfitness/wiki/beginner/" TargetMode="External"/><Relationship Id="rId5" Type="http://schemas.openxmlformats.org/officeDocument/2006/relationships/hyperlink" Target="https://gmb.io/best/" TargetMode="External"/><Relationship Id="rId6" Type="http://schemas.openxmlformats.org/officeDocument/2006/relationships/hyperlink" Target="http://www.startbodyweight.com/2014/01/basic-routine-infographic-poster.html" TargetMode="External"/><Relationship Id="rId7" Type="http://schemas.openxmlformats.org/officeDocument/2006/relationships/hyperlink" Target="http://www.startbodyweight.com/p/exercise-progressions_12.html" TargetMode="External"/><Relationship Id="rId8" Type="http://schemas.openxmlformats.org/officeDocument/2006/relationships/hyperlink" Target="https://stevenlow.org/overcoming-gravity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Relationship Id="rId4" Type="http://schemas.openxmlformats.org/officeDocument/2006/relationships/hyperlink" Target="http://www.505qpwellness.ca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Relationship Id="rId4" Type="http://schemas.openxmlformats.org/officeDocument/2006/relationships/hyperlink" Target="mailto:jford@livnorth.com" TargetMode="External"/><Relationship Id="rId5" Type="http://schemas.openxmlformats.org/officeDocument/2006/relationships/hyperlink" Target="https://www.505qpwellness.ca/sustainableme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mb.io/squat/" TargetMode="External"/><Relationship Id="rId4" Type="http://schemas.openxmlformats.org/officeDocument/2006/relationships/hyperlink" Target="https://solvingpainwithstrength.com/ten-lunge-progressions-for-less-knee-pain/" TargetMode="External"/><Relationship Id="rId10" Type="http://schemas.openxmlformats.org/officeDocument/2006/relationships/image" Target="../media/image4.jpg"/><Relationship Id="rId9" Type="http://schemas.openxmlformats.org/officeDocument/2006/relationships/hyperlink" Target="https://gmb.io/hanging/" TargetMode="External"/><Relationship Id="rId5" Type="http://schemas.openxmlformats.org/officeDocument/2006/relationships/hyperlink" Target="https://gmb.io/push-up/" TargetMode="External"/><Relationship Id="rId6" Type="http://schemas.openxmlformats.org/officeDocument/2006/relationships/hyperlink" Target="https://gmb.io/pull-ups/" TargetMode="External"/><Relationship Id="rId7" Type="http://schemas.openxmlformats.org/officeDocument/2006/relationships/hyperlink" Target="https://gmb.io/bodyweight-back-exercises/" TargetMode="External"/><Relationship Id="rId8" Type="http://schemas.openxmlformats.org/officeDocument/2006/relationships/hyperlink" Target="https://youtu.be/6bYD_IA_Yc4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jp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Schoolbook"/>
              <a:buNone/>
            </a:pPr>
            <a:r>
              <a:rPr lang="en-US"/>
              <a:t>Bodyweight Training</a:t>
            </a:r>
            <a:endParaRPr/>
          </a:p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60"/>
              <a:buNone/>
            </a:pPr>
            <a:r>
              <a:rPr lang="en-US"/>
              <a:t>A starter’s guide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173268" lvl="0" marL="182880" rtl="0" algn="l">
              <a:spcBef>
                <a:spcPts val="0"/>
              </a:spcBef>
              <a:spcAft>
                <a:spcPts val="0"/>
              </a:spcAft>
              <a:buSzPct val="83643"/>
              <a:buChar char="•"/>
            </a:pPr>
            <a:r>
              <a:rPr lang="en-US" sz="2200"/>
              <a:t>GMB</a:t>
            </a:r>
            <a:endParaRPr sz="2200"/>
          </a:p>
          <a:p>
            <a:pPr indent="-170220" lvl="1" marL="457200" rtl="0" algn="l">
              <a:spcBef>
                <a:spcPts val="500"/>
              </a:spcBef>
              <a:spcAft>
                <a:spcPts val="0"/>
              </a:spcAft>
              <a:buSzPct val="100000"/>
              <a:buChar char="●"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Beginner Bodyweight Exercises</a:t>
            </a:r>
            <a:endParaRPr sz="2000"/>
          </a:p>
          <a:p>
            <a:pPr indent="-179110" lvl="1" marL="457200" rtl="0" algn="l">
              <a:spcBef>
                <a:spcPts val="500"/>
              </a:spcBef>
              <a:spcAft>
                <a:spcPts val="0"/>
              </a:spcAft>
              <a:buSzPct val="109995"/>
              <a:buChar char="●"/>
            </a:pPr>
            <a:r>
              <a:rPr lang="en-US" sz="2000" u="sng">
                <a:solidFill>
                  <a:schemeClr val="hlink"/>
                </a:solidFill>
                <a:hlinkClick r:id="rId4"/>
              </a:rPr>
              <a:t>Wrist warm-up routine</a:t>
            </a:r>
            <a:endParaRPr sz="2000"/>
          </a:p>
          <a:p>
            <a:pPr indent="-170220" lvl="1" marL="457200" rtl="0" algn="l">
              <a:spcBef>
                <a:spcPts val="600"/>
              </a:spcBef>
              <a:spcAft>
                <a:spcPts val="0"/>
              </a:spcAft>
              <a:buSzPct val="100000"/>
              <a:buChar char="●"/>
            </a:pPr>
            <a:r>
              <a:rPr lang="en-US" sz="2000" u="sng">
                <a:solidFill>
                  <a:schemeClr val="hlink"/>
                </a:solidFill>
                <a:hlinkClick r:id="rId5"/>
              </a:rPr>
              <a:t>All the articles </a:t>
            </a:r>
            <a:r>
              <a:rPr lang="en-US" sz="2000"/>
              <a:t>(use the search bar)</a:t>
            </a:r>
            <a:endParaRPr sz="20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173268" lvl="0" marL="182880" rtl="0" algn="l">
              <a:spcBef>
                <a:spcPts val="600"/>
              </a:spcBef>
              <a:spcAft>
                <a:spcPts val="0"/>
              </a:spcAft>
              <a:buSzPct val="83643"/>
              <a:buChar char="•"/>
            </a:pPr>
            <a:r>
              <a:rPr lang="en-US" sz="2200"/>
              <a:t>Start Bodyweight</a:t>
            </a:r>
            <a:endParaRPr sz="2200"/>
          </a:p>
          <a:p>
            <a:pPr indent="-166410" lvl="1" marL="457200" rtl="0" algn="l">
              <a:spcBef>
                <a:spcPts val="600"/>
              </a:spcBef>
              <a:spcAft>
                <a:spcPts val="0"/>
              </a:spcAft>
              <a:buSzPct val="109995"/>
              <a:buChar char="●"/>
            </a:pPr>
            <a:r>
              <a:rPr lang="en-US" sz="2000" u="sng">
                <a:solidFill>
                  <a:schemeClr val="hlink"/>
                </a:solidFill>
                <a:hlinkClick r:id="rId6"/>
              </a:rPr>
              <a:t>Basic bodyweight routine</a:t>
            </a:r>
            <a:r>
              <a:rPr lang="en-US" sz="2000"/>
              <a:t> (download the PDF)</a:t>
            </a:r>
            <a:endParaRPr sz="2000"/>
          </a:p>
          <a:p>
            <a:pPr indent="-166410" lvl="1" marL="457200" rtl="0" algn="l">
              <a:spcBef>
                <a:spcPts val="600"/>
              </a:spcBef>
              <a:spcAft>
                <a:spcPts val="0"/>
              </a:spcAft>
              <a:buSzPct val="109995"/>
              <a:buChar char="●"/>
            </a:pPr>
            <a:r>
              <a:rPr lang="en-US" sz="2000" u="sng">
                <a:solidFill>
                  <a:schemeClr val="hlink"/>
                </a:solidFill>
                <a:hlinkClick r:id="rId7"/>
              </a:rPr>
              <a:t>Exercise progressions</a:t>
            </a:r>
            <a:endParaRPr sz="20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173268" lvl="0" marL="182880" rtl="0" algn="l">
              <a:spcBef>
                <a:spcPts val="600"/>
              </a:spcBef>
              <a:spcAft>
                <a:spcPts val="0"/>
              </a:spcAft>
              <a:buSzPct val="83643"/>
              <a:buChar char="•"/>
            </a:pPr>
            <a:r>
              <a:rPr lang="en-US" sz="2200"/>
              <a:t>Overcoming Gravity</a:t>
            </a:r>
            <a:endParaRPr sz="2200"/>
          </a:p>
          <a:p>
            <a:pPr indent="-166410" lvl="1" marL="457200" rtl="0" algn="l">
              <a:spcBef>
                <a:spcPts val="600"/>
              </a:spcBef>
              <a:spcAft>
                <a:spcPts val="0"/>
              </a:spcAft>
              <a:buSzPct val="109995"/>
              <a:buChar char="●"/>
            </a:pPr>
            <a:r>
              <a:rPr lang="en-US" sz="2000"/>
              <a:t>The “bible” of bodyweight training</a:t>
            </a:r>
            <a:endParaRPr sz="2000"/>
          </a:p>
          <a:p>
            <a:pPr indent="-166410" lvl="1" marL="457200" rtl="0" algn="l">
              <a:spcBef>
                <a:spcPts val="600"/>
              </a:spcBef>
              <a:spcAft>
                <a:spcPts val="0"/>
              </a:spcAft>
              <a:buSzPct val="109995"/>
              <a:buChar char="●"/>
            </a:pPr>
            <a:r>
              <a:rPr lang="en-US" sz="2000" u="sng">
                <a:solidFill>
                  <a:schemeClr val="hlink"/>
                </a:solidFill>
                <a:hlinkClick r:id="rId8"/>
              </a:rPr>
              <a:t>https://stevenlow.org/overcoming-gravity/</a:t>
            </a:r>
            <a:r>
              <a:rPr lang="en-US" sz="2000"/>
              <a:t> </a:t>
            </a:r>
            <a:endParaRPr sz="20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173268" lvl="0" marL="182880" rtl="0" algn="l">
              <a:spcBef>
                <a:spcPts val="600"/>
              </a:spcBef>
              <a:spcAft>
                <a:spcPts val="0"/>
              </a:spcAft>
              <a:buSzPct val="83643"/>
              <a:buChar char="•"/>
            </a:pPr>
            <a:r>
              <a:rPr lang="en-US" sz="2200"/>
              <a:t>r/bodyweightfitness</a:t>
            </a:r>
            <a:endParaRPr sz="2200"/>
          </a:p>
          <a:p>
            <a:pPr indent="-166410" lvl="1" marL="457200" rtl="0" algn="l">
              <a:spcBef>
                <a:spcPts val="600"/>
              </a:spcBef>
              <a:spcAft>
                <a:spcPts val="0"/>
              </a:spcAft>
              <a:buSzPct val="109995"/>
              <a:buChar char="●"/>
            </a:pPr>
            <a:r>
              <a:rPr lang="en-US" sz="2000" u="sng">
                <a:solidFill>
                  <a:schemeClr val="hlink"/>
                </a:solidFill>
                <a:hlinkClick r:id="rId9"/>
              </a:rPr>
              <a:t>Beginner routines</a:t>
            </a:r>
            <a:endParaRPr sz="2000"/>
          </a:p>
          <a:p>
            <a:pPr indent="0" lvl="0" marL="18288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72220" y="1253340"/>
            <a:ext cx="3362710" cy="4351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1261875" y="1028700"/>
            <a:ext cx="8595300" cy="6627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entury Schoolbook"/>
              <a:buNone/>
            </a:pPr>
            <a:r>
              <a:rPr lang="en-US"/>
              <a:t>Campus Wellness Centre</a:t>
            </a:r>
            <a:endParaRPr/>
          </a:p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700"/>
              <a:t>Open 24/7</a:t>
            </a:r>
            <a:endParaRPr sz="2700"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700"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700"/>
              <a:t>$35/month</a:t>
            </a:r>
            <a:endParaRPr sz="2700"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700"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700"/>
              <a:t>No minimum contract</a:t>
            </a:r>
            <a:endParaRPr sz="2700"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700"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700"/>
              <a:t>Open to all Campus residents</a:t>
            </a:r>
            <a:endParaRPr sz="2700"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700"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en-US" sz="27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www.505qpwellness.ca</a:t>
            </a:r>
            <a:endParaRPr b="1" sz="2700">
              <a:solidFill>
                <a:srgbClr val="0000FF"/>
              </a:solidFill>
            </a:endParaRPr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type="title"/>
          </p:nvPr>
        </p:nvSpPr>
        <p:spPr>
          <a:xfrm>
            <a:off x="1261875" y="1018625"/>
            <a:ext cx="8595300" cy="6726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entury Schoolbook"/>
              <a:buNone/>
            </a:pPr>
            <a:r>
              <a:rPr lang="en-US"/>
              <a:t>Questions???</a:t>
            </a:r>
            <a:endParaRPr/>
          </a:p>
        </p:txBody>
      </p:sp>
      <p:sp>
        <p:nvSpPr>
          <p:cNvPr id="177" name="Google Shape;177;p26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gradFill>
            <a:gsLst>
              <a:gs pos="0">
                <a:srgbClr val="F2F2F2"/>
              </a:gs>
              <a:gs pos="100000">
                <a:srgbClr val="A6A6A6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Email:</a:t>
            </a:r>
            <a:endParaRPr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2004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en-US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jford@livnorth.com</a:t>
            </a:r>
            <a:endParaRPr>
              <a:solidFill>
                <a:srgbClr val="0000FF"/>
              </a:solidFill>
            </a:endParaRPr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9144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Presentation is posted </a:t>
            </a:r>
            <a:r>
              <a:rPr lang="en-US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here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F5F4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Overview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What is bodyweight training?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Advantages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Disadvantages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Basic Exercises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Adapting Exercises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Designing a Program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Resources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Questions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1975" y="1828800"/>
            <a:ext cx="3575250" cy="357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Bodyweight Training</a:t>
            </a:r>
            <a:endParaRPr/>
          </a:p>
        </p:txBody>
      </p:sp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1261875" y="2047326"/>
            <a:ext cx="8595300" cy="4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55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0"/>
              <a:buChar char="•"/>
            </a:pPr>
            <a:r>
              <a:rPr lang="en-US" sz="2000"/>
              <a:t>Uses your own bodyweight as resistance</a:t>
            </a:r>
            <a:endParaRPr sz="2000"/>
          </a:p>
          <a:p>
            <a:pPr indent="-1955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640"/>
              <a:buChar char="•"/>
            </a:pPr>
            <a:r>
              <a:rPr lang="en-US" sz="2000"/>
              <a:t>AKA: Calisthenics</a:t>
            </a:r>
            <a:endParaRPr sz="2000"/>
          </a:p>
          <a:p>
            <a:pPr indent="-195580" lvl="0" marL="18288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SzPts val="1640"/>
              <a:buChar char="•"/>
            </a:pPr>
            <a:r>
              <a:rPr lang="en-US" sz="2000"/>
              <a:t>Minimal Equipment</a:t>
            </a:r>
            <a:endParaRPr sz="2000"/>
          </a:p>
          <a:p>
            <a:pPr indent="-1955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Wall</a:t>
            </a:r>
            <a:endParaRPr sz="1800"/>
          </a:p>
          <a:p>
            <a:pPr indent="-1955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Mat</a:t>
            </a:r>
            <a:endParaRPr sz="1800"/>
          </a:p>
          <a:p>
            <a:pPr indent="-1955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Bars of various height</a:t>
            </a:r>
            <a:endParaRPr sz="1800"/>
          </a:p>
          <a:p>
            <a:pPr indent="-1955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Other (TRX, balls, towels etc)</a:t>
            </a:r>
            <a:endParaRPr sz="1800"/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3100" y="2238375"/>
            <a:ext cx="3810000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Advantages</a:t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1261875" y="2097750"/>
            <a:ext cx="8595300" cy="40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Inexpensive</a:t>
            </a:r>
            <a:endParaRPr/>
          </a:p>
          <a:p>
            <a:pPr indent="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Can be done anywhere</a:t>
            </a:r>
            <a:endParaRPr/>
          </a:p>
          <a:p>
            <a:pPr indent="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More “natural” movement</a:t>
            </a:r>
            <a:endParaRPr/>
          </a:p>
          <a:p>
            <a:pPr indent="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Looks cool</a:t>
            </a:r>
            <a:endParaRPr/>
          </a:p>
        </p:txBody>
      </p:sp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3675" y="1433500"/>
            <a:ext cx="5981700" cy="399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Disadvantages</a:t>
            </a:r>
            <a:endParaRPr/>
          </a:p>
        </p:txBody>
      </p:sp>
      <p:sp>
        <p:nvSpPr>
          <p:cNvPr id="130" name="Google Shape;130;p19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Requires coordination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Can be difficult to scale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Injury risk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Often requires more in-depth understanding of biomechanics</a:t>
            </a:r>
            <a:endParaRPr/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1875" y="3748950"/>
            <a:ext cx="7774551" cy="310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Basic Exercises</a:t>
            </a:r>
            <a:endParaRPr/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Squat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Lunge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 u="sng">
                <a:solidFill>
                  <a:schemeClr val="hlink"/>
                </a:solidFill>
                <a:hlinkClick r:id="rId5"/>
              </a:rPr>
              <a:t>Push-Up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 u="sng">
                <a:solidFill>
                  <a:schemeClr val="hlink"/>
                </a:solidFill>
                <a:hlinkClick r:id="rId6"/>
              </a:rPr>
              <a:t>Pull-up</a:t>
            </a:r>
            <a:endParaRPr/>
          </a:p>
          <a:p>
            <a:pPr indent="-182880" lvl="1" marL="45720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7"/>
              </a:rPr>
              <a:t>Work your back without hanging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 u="sng">
                <a:solidFill>
                  <a:schemeClr val="hlink"/>
                </a:solidFill>
                <a:hlinkClick r:id="rId8"/>
              </a:rPr>
              <a:t>Sit-Up</a:t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 u="sng">
                <a:solidFill>
                  <a:schemeClr val="hlink"/>
                </a:solidFill>
                <a:hlinkClick r:id="rId9"/>
              </a:rPr>
              <a:t>Hang</a:t>
            </a:r>
            <a:endParaRPr/>
          </a:p>
        </p:txBody>
      </p:sp>
      <p:pic>
        <p:nvPicPr>
          <p:cNvPr id="138" name="Google Shape;138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881620" y="2"/>
            <a:ext cx="342902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1261872" y="365760"/>
            <a:ext cx="9692700" cy="132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Adapting Exercises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1261872" y="1828800"/>
            <a:ext cx="85953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Lever Length</a:t>
            </a:r>
            <a:endParaRPr/>
          </a:p>
          <a:p>
            <a:pPr indent="-182880" lvl="0" marL="182880" rtl="0" algn="l"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Angle of Pull</a:t>
            </a:r>
            <a:endParaRPr/>
          </a:p>
          <a:p>
            <a:pPr indent="-182880" lvl="0" marL="182880" rtl="0" algn="l"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Stability</a:t>
            </a:r>
            <a:endParaRPr/>
          </a:p>
          <a:p>
            <a:pPr indent="-182880" lvl="0" marL="182880" rtl="0" algn="l">
              <a:spcBef>
                <a:spcPts val="16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Tempo</a:t>
            </a:r>
            <a:endParaRPr/>
          </a:p>
          <a:p>
            <a:pPr indent="0" lvl="0" marL="18288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5674" y="1159488"/>
            <a:ext cx="3529849" cy="568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276800"/>
            <a:ext cx="4588800" cy="25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0198" y="936400"/>
            <a:ext cx="6293225" cy="498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Schoolbook"/>
              <a:buNone/>
            </a:pPr>
            <a:r>
              <a:rPr lang="en-US"/>
              <a:t>Designing a Basic Program</a:t>
            </a:r>
            <a:endParaRPr/>
          </a:p>
        </p:txBody>
      </p:sp>
      <p:sp>
        <p:nvSpPr>
          <p:cNvPr id="157" name="Google Shape;157;p23"/>
          <p:cNvSpPr txBox="1"/>
          <p:nvPr>
            <p:ph idx="1" type="body"/>
          </p:nvPr>
        </p:nvSpPr>
        <p:spPr>
          <a:xfrm>
            <a:off x="1261872" y="1828800"/>
            <a:ext cx="85953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Planes of Motion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Frontal – side to side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Sagittal – front to back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Transverse – rotational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Push/Pull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Push – push-ups, shoulder presses, squats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Pull – pull-ups, inverted rows, heel slides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82880" lvl="0" marL="182880" rtl="0" algn="l">
              <a:lnSpc>
                <a:spcPct val="95000"/>
              </a:lnSpc>
              <a:spcBef>
                <a:spcPts val="1700"/>
              </a:spcBef>
              <a:spcAft>
                <a:spcPts val="0"/>
              </a:spcAft>
              <a:buSzPts val="1440"/>
              <a:buChar char="•"/>
            </a:pPr>
            <a:r>
              <a:rPr lang="en-US"/>
              <a:t>Create/Resist Motion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Create motion – sit up, v-sit, back extension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Resist motion – planks, boat pose, bird dogs</a:t>
            </a:r>
            <a:endParaRPr/>
          </a:p>
        </p:txBody>
      </p:sp>
      <p:pic>
        <p:nvPicPr>
          <p:cNvPr id="158" name="Google Shape;15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4575" y="1828800"/>
            <a:ext cx="4828450" cy="363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