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2" r:id="rId3"/>
    <p:sldId id="266" r:id="rId4"/>
    <p:sldId id="271" r:id="rId5"/>
    <p:sldId id="283" r:id="rId6"/>
    <p:sldId id="277" r:id="rId7"/>
    <p:sldId id="270" r:id="rId8"/>
    <p:sldId id="285" r:id="rId9"/>
    <p:sldId id="279" r:id="rId10"/>
    <p:sldId id="281" r:id="rId11"/>
    <p:sldId id="284" r:id="rId12"/>
    <p:sldId id="257" r:id="rId13"/>
    <p:sldId id="259" r:id="rId14"/>
    <p:sldId id="273" r:id="rId15"/>
    <p:sldId id="269" r:id="rId16"/>
    <p:sldId id="265" r:id="rId17"/>
    <p:sldId id="267" r:id="rId18"/>
    <p:sldId id="258" r:id="rId19"/>
    <p:sldId id="262" r:id="rId20"/>
    <p:sldId id="272" r:id="rId21"/>
    <p:sldId id="276" r:id="rId22"/>
    <p:sldId id="278" r:id="rId2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outlineViewPr>
    <p:cViewPr>
      <p:scale>
        <a:sx n="33" d="100"/>
        <a:sy n="33" d="100"/>
      </p:scale>
      <p:origin x="0" y="-71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0B9D28-DEB5-4210-8628-DE5FA7764809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754B9FC-2021-4126-90C4-4CA695551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30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7451D8A-87F6-4180-83E6-FACD29D5099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05B27FF-7742-46DE-8083-3C72E893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27FF-7742-46DE-8083-3C72E89390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734C1-06F0-4253-B751-AE344D414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CD87F-FFAB-40DE-B728-DBCFC7A8B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D11E7-5CA7-45F8-95E0-4236F5E2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17306-476E-4C31-B688-611875368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0B841-503F-4D60-BA70-5C2518D67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53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C1D3-74D0-437B-B4AD-6BE97587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0DD75-C7B0-471D-AB29-175747BC1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48347-3742-427D-A392-B33125564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9ED31-6DA9-409E-AD81-305AAA15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64AF9-CBB6-40F8-980B-27543618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87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8280B-0BB7-439D-B65D-4DF9344FB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B5F935-B405-4BE7-88F4-0C226E10F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BAD30-BE23-451F-A409-84509A05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92FC7-28C0-4F19-8F1C-02E71879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21A5B-83A0-493A-9463-A2F9C998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5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20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9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31FB-67E5-43C1-8D1A-9AD012C12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C4F9B-4DF4-4FD2-AA09-6E0692D1E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58F93-E1B6-47E4-A331-035C5CEA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4B7EE-67B5-432C-B3EB-DF4D6459F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EBEA1-BE7C-4D10-9896-4FBA1736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97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773C2-7D53-4627-A861-8F36F611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92B14-485A-4403-A314-9476A12B4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A0346-5B3A-4838-9952-4B2CB94A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F9B6A-D660-4798-8010-9B035E9B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7B6F1-571E-4C01-A83B-3C79E28B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90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64DED-03EB-4D0B-B889-FA4974F78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5EB99-0E59-4D13-8BC9-CEA30B4A8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D78BB-114F-4C94-B340-6E2B64CF0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C3A57-EB50-4581-BC95-024B0ECA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9B03B-3B50-4B9A-96C2-56C61463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448AE-B6EB-432B-A765-B87CB7D9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4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0806-7693-4805-BB6C-951EA722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54639-C431-4891-9112-9702A07DE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F35BD-3315-440F-ACE3-02B5EB83F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C1221-5BFE-4E0D-B2EA-F3DA2556D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BAD86-E8C3-4BDA-A018-A3834C0D0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F55243-53C2-4C76-B888-CBC25332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C2976E-DD36-4C66-9CEF-CD477390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BE0CFC-55AE-4AD4-80FD-ABB3F50F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7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CF119-3B9C-4399-A251-824A2FAC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42B9B-FC1B-4D2B-81F2-6B34EB4DA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90A43-54B7-499D-B519-F20DC49C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B1657-15AB-4387-8A56-1C91F3C9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17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19591-D83E-4576-941F-74D40A88B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F35A7E-0DBF-472A-974D-0E583411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5768C-1942-4A93-ABE6-1C7128EF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4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0170E-3EF7-4D7A-A59D-B464EB22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27B42-FDF5-41A3-8530-3FA44B16D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37A73-EE64-4010-A45E-A1C075A43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BBC6B-C6E5-42E6-82D0-680363357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5F667-C9C9-409A-9BCE-48AD2E40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82478-B5B9-4C21-9FAA-B67E32E9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58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85601-1657-4EB0-BE8A-1D5BD791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A9D526-353D-4263-9761-6ACD4D91B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7A90C6-8328-4C60-AA74-A58733FA6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B0A08-EBD6-465C-B92D-44D26C624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2001-4AE6-4DB5-9C95-C71B4174E1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5283D-1442-4F37-9F26-0EEF341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D0602-597F-4278-8268-B193728C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82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538A40-C8E8-456F-9C2F-F6F840CF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E4C0F-BC6A-4D19-B75A-ABB6E8B5B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0D655-141A-4E03-8DDB-C18B2F051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92001-4AE6-4DB5-9C95-C71B4174E1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DC4C5-3C55-410A-A53D-544BA4D93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E27CC-BF35-4215-A991-CA878A39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B7FE2-2249-4AEE-81D7-29CE42A1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9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  <p:sldLayoutId id="2147484219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05qpwellness.ca/" TargetMode="External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505qpwellness.ca/sustainableme/" TargetMode="External"/><Relationship Id="rId4" Type="http://schemas.openxmlformats.org/officeDocument/2006/relationships/hyperlink" Target="mailto:joanna.ford@esso.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229439"/>
            <a:ext cx="12192000" cy="119956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Effective Goal Setting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12192000" cy="69838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It’s not about motivation</a:t>
            </a:r>
          </a:p>
        </p:txBody>
      </p:sp>
    </p:spTree>
    <p:extLst>
      <p:ext uri="{BB962C8B-B14F-4D97-AF65-F5344CB8AC3E}">
        <p14:creationId xmlns:p14="http://schemas.microsoft.com/office/powerpoint/2010/main" val="1395945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FFDD-38E9-47B6-8F96-7E2384D0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Example – 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90E87-7C94-4058-8A9A-720B329AA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  <a:p>
            <a:pPr lvl="1"/>
            <a:r>
              <a:rPr lang="en-US" dirty="0"/>
              <a:t>Structured training plan</a:t>
            </a:r>
          </a:p>
          <a:p>
            <a:pPr lvl="1"/>
            <a:r>
              <a:rPr lang="en-US" dirty="0"/>
              <a:t>Group runs (accountability)</a:t>
            </a:r>
          </a:p>
          <a:p>
            <a:pPr lvl="1"/>
            <a:r>
              <a:rPr lang="en-US" dirty="0"/>
              <a:t>Incorporate family and friends (values)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Resiliency</a:t>
            </a:r>
          </a:p>
          <a:p>
            <a:pPr lvl="1"/>
            <a:r>
              <a:rPr lang="en-US" dirty="0"/>
              <a:t>Strength training</a:t>
            </a:r>
          </a:p>
          <a:p>
            <a:pPr lvl="1"/>
            <a:r>
              <a:rPr lang="en-US" dirty="0"/>
              <a:t>Sleep and nutrition</a:t>
            </a:r>
          </a:p>
          <a:p>
            <a:pPr lvl="1"/>
            <a:r>
              <a:rPr lang="en-US" dirty="0"/>
              <a:t>Self-care</a:t>
            </a:r>
          </a:p>
          <a:p>
            <a:pPr marL="457200" lvl="1" indent="0" fontAlgn="base">
              <a:buNone/>
            </a:pP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lvl="1" fontAlgn="base"/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marL="457200" lvl="1" indent="0" fontAlgn="base">
              <a:buNone/>
            </a:pP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7C18C-60CA-4ABA-8467-CA5A59381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664" y="2412082"/>
            <a:ext cx="5424136" cy="39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10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FFDD-38E9-47B6-8F96-7E2384D0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Example – Value 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90E87-7C94-4058-8A9A-720B329AA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 relationships</a:t>
            </a:r>
          </a:p>
          <a:p>
            <a:pPr marL="457200" lvl="1" indent="0">
              <a:buNone/>
            </a:pP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Financial</a:t>
            </a:r>
          </a:p>
          <a:p>
            <a:pPr marL="0" indent="0">
              <a:buNone/>
            </a:pP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dirty="0">
                <a:solidFill>
                  <a:srgbClr val="444444"/>
                </a:solidFill>
                <a:latin typeface="Open Sans" panose="020B0606030504020204" pitchFamily="34" charset="0"/>
              </a:rPr>
              <a:t>Safety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lvl="1" fontAlgn="base"/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marL="457200" lvl="1" indent="0" fontAlgn="base">
              <a:buNone/>
            </a:pP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7C18C-60CA-4ABA-8467-CA5A59381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664" y="2412082"/>
            <a:ext cx="5424136" cy="39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57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Familiar?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I’m going to try to…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 wish I could 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 want to start 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 am planning on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54" y="2103824"/>
            <a:ext cx="6921300" cy="32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23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77"/>
            <a:ext cx="12192000" cy="6357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4798243"/>
            <a:ext cx="7883213" cy="1404594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r>
              <a:rPr lang="en-US" dirty="0"/>
              <a:t>DO OR DO NOT, THERE IS NO TRY</a:t>
            </a:r>
          </a:p>
        </p:txBody>
      </p:sp>
    </p:spTree>
    <p:extLst>
      <p:ext uri="{BB962C8B-B14F-4D97-AF65-F5344CB8AC3E}">
        <p14:creationId xmlns:p14="http://schemas.microsoft.com/office/powerpoint/2010/main" val="99577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Follows 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E77EF-B6C5-4821-8173-2866F8F79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57" y="1690688"/>
            <a:ext cx="4146930" cy="42403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70EFC5-293D-4A2D-B3E0-3009388DE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23" y="1690688"/>
            <a:ext cx="4245528" cy="424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10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Motivation Follows Action: Change your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I’ll try …</a:t>
            </a:r>
            <a:r>
              <a:rPr lang="en-US" dirty="0">
                <a:sym typeface="Wingdings" panose="05000000000000000000" pitchFamily="2" charset="2"/>
              </a:rPr>
              <a:t> I WILL do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Commitment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 think I might  I KNOW I will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Self-belief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 have to  I GET to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Gratitude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Embracing the process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17" y="2478648"/>
            <a:ext cx="5495639" cy="276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41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759152"/>
            <a:ext cx="10353762" cy="1325563"/>
          </a:xfrm>
          <a:solidFill>
            <a:schemeClr val="bg1">
              <a:alpha val="76000"/>
            </a:schemeClr>
          </a:solidFill>
        </p:spPr>
        <p:txBody>
          <a:bodyPr/>
          <a:lstStyle/>
          <a:p>
            <a:r>
              <a:rPr lang="en-US" dirty="0"/>
              <a:t>SMART is your “How”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119" y="2192399"/>
            <a:ext cx="10353762" cy="3084277"/>
          </a:xfrm>
          <a:solidFill>
            <a:schemeClr val="bg1">
              <a:alpha val="76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Specific</a:t>
            </a:r>
          </a:p>
          <a:p>
            <a:r>
              <a:rPr lang="en-US" dirty="0"/>
              <a:t>Measurable/Tracking</a:t>
            </a:r>
          </a:p>
          <a:p>
            <a:r>
              <a:rPr lang="en-US" dirty="0"/>
              <a:t>Action-oriented</a:t>
            </a:r>
          </a:p>
          <a:p>
            <a:pPr lvl="1"/>
            <a:r>
              <a:rPr lang="en-US" dirty="0"/>
              <a:t>Action – factors that are within our control, AKA process goals</a:t>
            </a:r>
          </a:p>
          <a:p>
            <a:r>
              <a:rPr lang="en-US" dirty="0"/>
              <a:t>Realistic – beware of </a:t>
            </a:r>
            <a:r>
              <a:rPr lang="en-US" b="1" dirty="0"/>
              <a:t>goal creep</a:t>
            </a:r>
          </a:p>
          <a:p>
            <a:r>
              <a:rPr lang="en-US" dirty="0"/>
              <a:t>Timely</a:t>
            </a:r>
          </a:p>
        </p:txBody>
      </p:sp>
    </p:spTree>
    <p:extLst>
      <p:ext uri="{BB962C8B-B14F-4D97-AF65-F5344CB8AC3E}">
        <p14:creationId xmlns:p14="http://schemas.microsoft.com/office/powerpoint/2010/main" val="2968229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6000"/>
            </a:schemeClr>
          </a:solidFill>
        </p:spPr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6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The process (your action steps) are within your control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Eg</a:t>
            </a:r>
            <a:r>
              <a:rPr lang="en-US" dirty="0"/>
              <a:t>. I WILL exercise for one hour each day, 5x/week.  I WILL follow this schedule for 2 months.</a:t>
            </a:r>
          </a:p>
          <a:p>
            <a:pPr lvl="1"/>
            <a:r>
              <a:rPr lang="en-US" dirty="0"/>
              <a:t>Document the process - TRACKING</a:t>
            </a:r>
          </a:p>
          <a:p>
            <a:pPr lvl="1"/>
            <a:r>
              <a:rPr lang="en-US" dirty="0"/>
              <a:t>Watch your language</a:t>
            </a:r>
          </a:p>
          <a:p>
            <a:endParaRPr lang="en-US" dirty="0"/>
          </a:p>
          <a:p>
            <a:r>
              <a:rPr lang="en-US" dirty="0"/>
              <a:t>Your process must align with your values and relate to your </a:t>
            </a:r>
            <a:r>
              <a:rPr lang="en-US" i="1" dirty="0"/>
              <a:t>WHY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30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2000"/>
            </a:schemeClr>
          </a:solidFill>
        </p:spPr>
        <p:txBody>
          <a:bodyPr/>
          <a:lstStyle/>
          <a:p>
            <a:r>
              <a:rPr lang="en-US" dirty="0"/>
              <a:t>Roadblocks to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404" y="1809925"/>
            <a:ext cx="10515600" cy="2747962"/>
          </a:xfrm>
          <a:solidFill>
            <a:schemeClr val="bg1">
              <a:alpha val="82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Friction with core values</a:t>
            </a:r>
          </a:p>
          <a:p>
            <a:pPr lvl="1"/>
            <a:endParaRPr lang="en-US" sz="2800" dirty="0"/>
          </a:p>
          <a:p>
            <a:r>
              <a:rPr lang="en-US" dirty="0"/>
              <a:t>Lack of education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Self-belief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06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7000"/>
            </a:schemeClr>
          </a:solidFill>
        </p:spPr>
        <p:txBody>
          <a:bodyPr/>
          <a:lstStyle/>
          <a:p>
            <a:r>
              <a:rPr lang="en-US" dirty="0"/>
              <a:t>Lack of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Don’t know where to start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Injury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Ineffective strategies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Unreasonable expectations </a:t>
            </a:r>
          </a:p>
        </p:txBody>
      </p:sp>
    </p:spTree>
    <p:extLst>
      <p:ext uri="{BB962C8B-B14F-4D97-AF65-F5344CB8AC3E}">
        <p14:creationId xmlns:p14="http://schemas.microsoft.com/office/powerpoint/2010/main" val="572696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738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2000"/>
            </a:schemeClr>
          </a:solidFill>
        </p:spPr>
        <p:txBody>
          <a:bodyPr/>
          <a:lstStyle/>
          <a:p>
            <a:r>
              <a:rPr lang="en-US" dirty="0"/>
              <a:t>Self-belief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42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Set small, manageable goals which you can build from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Keep a record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Test yourself (the “M” in SMART)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Find help</a:t>
            </a:r>
          </a:p>
          <a:p>
            <a:pPr lvl="1"/>
            <a:r>
              <a:rPr lang="en-US" dirty="0"/>
              <a:t>partner with a similar goal, personal trainer, dietician, financial advisor etc.</a:t>
            </a:r>
          </a:p>
        </p:txBody>
      </p:sp>
    </p:spTree>
    <p:extLst>
      <p:ext uri="{BB962C8B-B14F-4D97-AF65-F5344CB8AC3E}">
        <p14:creationId xmlns:p14="http://schemas.microsoft.com/office/powerpoint/2010/main" val="374963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38" y="116665"/>
            <a:ext cx="9211236" cy="1325563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138" y="1542896"/>
            <a:ext cx="9211236" cy="5103159"/>
          </a:xfrm>
          <a:solidFill>
            <a:schemeClr val="bg1"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Ensure your goals align with your values, then map out the process.</a:t>
            </a:r>
          </a:p>
          <a:p>
            <a:endParaRPr lang="en-US" dirty="0"/>
          </a:p>
          <a:p>
            <a:r>
              <a:rPr lang="en-US" dirty="0"/>
              <a:t>Use affirmative language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Consult with experts to develop your “how”</a:t>
            </a:r>
          </a:p>
          <a:p>
            <a:pPr lvl="1"/>
            <a:r>
              <a:rPr lang="en-US" dirty="0"/>
              <a:t>Dietician, financial advisor, personal trainer, psychologist etc.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Consistency is king, something is better than nothing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Track your progress</a:t>
            </a:r>
          </a:p>
          <a:p>
            <a:pPr lvl="1"/>
            <a:r>
              <a:rPr lang="en-US" dirty="0"/>
              <a:t>Crucial for problem solving, self-belief and to prevent </a:t>
            </a:r>
            <a:r>
              <a:rPr lang="en-US" b="1" dirty="0"/>
              <a:t>goal creep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46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34000"/>
            </a:schemeClr>
          </a:solidFill>
        </p:spPr>
        <p:txBody>
          <a:bodyPr/>
          <a:lstStyle/>
          <a:p>
            <a:r>
              <a:rPr lang="en-US" dirty="0"/>
              <a:t>Questions??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34000"/>
            </a:schemeClr>
          </a:solidFill>
        </p:spPr>
        <p:txBody>
          <a:bodyPr/>
          <a:lstStyle/>
          <a:p>
            <a:r>
              <a:rPr lang="en-US" dirty="0"/>
              <a:t>Sign up for the fitness </a:t>
            </a:r>
            <a:r>
              <a:rPr lang="en-US" dirty="0" err="1"/>
              <a:t>centre</a:t>
            </a:r>
            <a:r>
              <a:rPr lang="en-US" dirty="0"/>
              <a:t> at </a:t>
            </a:r>
            <a:r>
              <a:rPr lang="en-US" dirty="0">
                <a:hlinkClick r:id="rId3"/>
              </a:rPr>
              <a:t>www.505qpwellness.ca</a:t>
            </a:r>
            <a:endParaRPr lang="en-US" dirty="0"/>
          </a:p>
          <a:p>
            <a:pPr lvl="1"/>
            <a:r>
              <a:rPr lang="en-US" dirty="0"/>
              <a:t>Open 24/7</a:t>
            </a:r>
          </a:p>
          <a:p>
            <a:pPr lvl="1"/>
            <a:r>
              <a:rPr lang="en-US" dirty="0"/>
              <a:t>$35/month</a:t>
            </a:r>
          </a:p>
          <a:p>
            <a:pPr lvl="1"/>
            <a:r>
              <a:rPr lang="en-US" dirty="0"/>
              <a:t>Includes daily drop-in classes, towel service and more!</a:t>
            </a:r>
          </a:p>
          <a:p>
            <a:endParaRPr lang="en-US" dirty="0"/>
          </a:p>
          <a:p>
            <a:r>
              <a:rPr lang="en-US" dirty="0"/>
              <a:t>Email me at </a:t>
            </a:r>
            <a:r>
              <a:rPr lang="en-US" dirty="0">
                <a:hlinkClick r:id="rId4"/>
              </a:rPr>
              <a:t>joanna.ford@esso.ca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Presentation is posted at </a:t>
            </a:r>
          </a:p>
          <a:p>
            <a:pPr marL="457200" lvl="1" indent="0">
              <a:buNone/>
            </a:pPr>
            <a:r>
              <a:rPr lang="en-US" dirty="0">
                <a:hlinkClick r:id="rId5"/>
              </a:rPr>
              <a:t>http://www.505qpwellness.ca/sustainableme/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5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1"/>
            <a:ext cx="12192000" cy="762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19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34000"/>
            </a:schemeClr>
          </a:solidFill>
        </p:spPr>
        <p:txBody>
          <a:bodyPr/>
          <a:lstStyle/>
          <a:p>
            <a:r>
              <a:rPr lang="en-US" dirty="0"/>
              <a:t>You have the desire to change and you have a reasonable amount of will power.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1">
              <a:alpha val="44000"/>
            </a:schemeClr>
          </a:solidFill>
        </p:spPr>
        <p:txBody>
          <a:bodyPr/>
          <a:lstStyle/>
          <a:p>
            <a:r>
              <a:rPr lang="en-US" dirty="0"/>
              <a:t>Give yourself some grace. You just need the right tools, and to set the right goals.</a:t>
            </a:r>
          </a:p>
        </p:txBody>
      </p:sp>
    </p:spTree>
    <p:extLst>
      <p:ext uri="{BB962C8B-B14F-4D97-AF65-F5344CB8AC3E}">
        <p14:creationId xmlns:p14="http://schemas.microsoft.com/office/powerpoint/2010/main" val="4182922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72A53F-453B-EACB-33AA-B1B654929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49" y="1974401"/>
            <a:ext cx="5449151" cy="2909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A6C4C0-AA19-4D76-B4BD-974C5674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20440-3F6C-4AEA-A977-81E8009D4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a goal which aligns with your values</a:t>
            </a:r>
          </a:p>
          <a:p>
            <a:pPr lvl="1"/>
            <a:r>
              <a:rPr lang="en-US" dirty="0"/>
              <a:t>Intrinsically motivated</a:t>
            </a:r>
          </a:p>
          <a:p>
            <a:pPr lvl="1"/>
            <a:r>
              <a:rPr lang="en-US" dirty="0"/>
              <a:t>A goal which excites you</a:t>
            </a:r>
          </a:p>
          <a:p>
            <a:pPr lvl="1"/>
            <a:endParaRPr lang="en-US" dirty="0"/>
          </a:p>
          <a:p>
            <a:r>
              <a:rPr lang="en-US" dirty="0"/>
              <a:t>Motivation follows action</a:t>
            </a:r>
          </a:p>
          <a:p>
            <a:pPr lvl="1"/>
            <a:r>
              <a:rPr lang="en-US" dirty="0"/>
              <a:t>Establish a process which:</a:t>
            </a:r>
          </a:p>
          <a:p>
            <a:pPr lvl="2"/>
            <a:r>
              <a:rPr lang="en-US" dirty="0"/>
              <a:t>Is measurable, realistic and timely</a:t>
            </a:r>
          </a:p>
          <a:p>
            <a:pPr lvl="2"/>
            <a:r>
              <a:rPr lang="en-US" dirty="0"/>
              <a:t>Does not conflict with your core values</a:t>
            </a:r>
          </a:p>
          <a:p>
            <a:pPr lvl="2"/>
            <a:r>
              <a:rPr lang="en-US" b="1" u="sng" dirty="0"/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2773767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Setting a Goal that Excites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73" y="1974274"/>
            <a:ext cx="5543854" cy="44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42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2000"/>
            </a:schemeClr>
          </a:solidFill>
        </p:spPr>
        <p:txBody>
          <a:bodyPr/>
          <a:lstStyle/>
          <a:p>
            <a:r>
              <a:rPr lang="en-US" dirty="0"/>
              <a:t>Identify Your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solidFill>
            <a:schemeClr val="bg1">
              <a:alpha val="74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“What” is the outcome, “How” is the process, and “Why” is your motivation.</a:t>
            </a:r>
          </a:p>
          <a:p>
            <a:pPr lvl="1"/>
            <a:r>
              <a:rPr lang="en-US" dirty="0"/>
              <a:t>Values may include family, mental health, physical well-being etc.</a:t>
            </a:r>
          </a:p>
          <a:p>
            <a:pPr lvl="1"/>
            <a:r>
              <a:rPr lang="en-US" dirty="0"/>
              <a:t>The “why” comes from our limbic system, and it influences all of our decisions.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Why is this goal important to you?  How does this goal reflect and support my values?</a:t>
            </a:r>
          </a:p>
          <a:p>
            <a:pPr lvl="1"/>
            <a:r>
              <a:rPr lang="en-US" dirty="0"/>
              <a:t>Goals which are in conflict with your values will fail.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 difficult, but important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7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505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FFDD-38E9-47B6-8F96-7E2384D0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Example – Why and 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90E87-7C94-4058-8A9A-720B329AA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Personal </a:t>
            </a:r>
            <a:r>
              <a:rPr lang="en-US" dirty="0">
                <a:solidFill>
                  <a:srgbClr val="444444"/>
                </a:solidFill>
                <a:latin typeface="Open Sans" panose="020B0606030504020204" pitchFamily="34" charset="0"/>
              </a:rPr>
              <a:t>learning</a:t>
            </a: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Explore</a:t>
            </a:r>
            <a:r>
              <a:rPr lang="en-US" dirty="0">
                <a:solidFill>
                  <a:srgbClr val="444444"/>
                </a:solidFill>
                <a:latin typeface="Open Sans" panose="020B0606030504020204" pitchFamily="34" charset="0"/>
              </a:rPr>
              <a:t> limits</a:t>
            </a: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Fully experience life</a:t>
            </a:r>
          </a:p>
          <a:p>
            <a:pPr lvl="1" fontAlgn="base"/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marL="457200" lvl="1" indent="0" fontAlgn="base">
              <a:buNone/>
            </a:pP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7C18C-60CA-4ABA-8467-CA5A59381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664" y="2213660"/>
            <a:ext cx="5424136" cy="39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12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2096</TotalTime>
  <Words>566</Words>
  <Application>Microsoft Office PowerPoint</Application>
  <PresentationFormat>Widescreen</PresentationFormat>
  <Paragraphs>131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Office Theme</vt:lpstr>
      <vt:lpstr>Effective Goal Setting</vt:lpstr>
      <vt:lpstr>PowerPoint Presentation</vt:lpstr>
      <vt:lpstr>PowerPoint Presentation</vt:lpstr>
      <vt:lpstr>You have the desire to change and you have a reasonable amount of will power.</vt:lpstr>
      <vt:lpstr>Key Points</vt:lpstr>
      <vt:lpstr>Setting a Goal that Excites You</vt:lpstr>
      <vt:lpstr>Identify Your Values</vt:lpstr>
      <vt:lpstr>PowerPoint Presentation</vt:lpstr>
      <vt:lpstr>Personal Example – Why and What</vt:lpstr>
      <vt:lpstr>Personal Example – How</vt:lpstr>
      <vt:lpstr>Personal Example – Value conflicts</vt:lpstr>
      <vt:lpstr>Sound Familiar?</vt:lpstr>
      <vt:lpstr>DO OR DO NOT, THERE IS NO TRY</vt:lpstr>
      <vt:lpstr>Motivation Follows Action</vt:lpstr>
      <vt:lpstr>Motivation Follows Action: Change your language</vt:lpstr>
      <vt:lpstr>SMART is your “How”</vt:lpstr>
      <vt:lpstr>The Process</vt:lpstr>
      <vt:lpstr>Roadblocks to Change</vt:lpstr>
      <vt:lpstr>Lack of education</vt:lpstr>
      <vt:lpstr>Self-belief</vt:lpstr>
      <vt:lpstr>Summary</vt:lpstr>
      <vt:lpstr>Questions??</vt:lpstr>
    </vt:vector>
  </TitlesOfParts>
  <Company>ExxonMobil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Your Head in the Game</dc:title>
  <dc:creator>Ford, Joanna /C</dc:creator>
  <cp:lastModifiedBy>Ford, Joanna /CS</cp:lastModifiedBy>
  <cp:revision>60</cp:revision>
  <cp:lastPrinted>2017-03-14T21:59:47Z</cp:lastPrinted>
  <dcterms:created xsi:type="dcterms:W3CDTF">2017-03-06T21:17:44Z</dcterms:created>
  <dcterms:modified xsi:type="dcterms:W3CDTF">2023-01-25T15:46:43Z</dcterms:modified>
</cp:coreProperties>
</file>