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1" r:id="rId9"/>
    <p:sldId id="263" r:id="rId10"/>
    <p:sldId id="264" r:id="rId11"/>
    <p:sldId id="265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8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81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3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7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9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09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78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2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29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4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4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79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238BD6-9FB9-4F73-A02A-88C4B4B40312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D615F-A4CF-447B-A346-F6721565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-forecast.com/" TargetMode="External"/><Relationship Id="rId7" Type="http://schemas.openxmlformats.org/officeDocument/2006/relationships/hyperlink" Target="https://www.avalanche.ca/en/map" TargetMode="External"/><Relationship Id="rId2" Type="http://schemas.openxmlformats.org/officeDocument/2006/relationships/hyperlink" Target="http://www.kananaskistrai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erroger.ca/" TargetMode="External"/><Relationship Id="rId5" Type="http://schemas.openxmlformats.org/officeDocument/2006/relationships/hyperlink" Target="https://www.pc.gc.ca/en/pn-np/ab/banff/activ/randonee-hiking/etat-sentiers-trail-conditions" TargetMode="External"/><Relationship Id="rId4" Type="http://schemas.openxmlformats.org/officeDocument/2006/relationships/hyperlink" Target="https://www.albertaparks.ca/parks/kananaskis/kananaskis-country/advisories-public-safety/trail-repor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505qpwellness.c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05qpwellness.ca/" TargetMode="External"/><Relationship Id="rId2" Type="http://schemas.openxmlformats.org/officeDocument/2006/relationships/hyperlink" Target="mailto:Joanna.ford@esso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ds.od.nih.gov/factsheets/Magnesium-Consum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ongerbyscience.com/how-to-squat/#sec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ovementfix.com/how-to-find-your-best-squat-stanc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A44C-2D39-4978-A024-29D9ED11A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308" y="2407297"/>
            <a:ext cx="7222921" cy="110266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Q and A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6F90D-BA50-4209-B585-1D74B116E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308" y="3509962"/>
            <a:ext cx="7222921" cy="64216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Campus Wellness Centre’s Most 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1549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9308-799B-43E4-8D8F-CF99544B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B963-8D9C-429E-8029-1E899DD8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commonly caused by “too much, too soon”</a:t>
            </a:r>
          </a:p>
          <a:p>
            <a:r>
              <a:rPr lang="en-US" dirty="0"/>
              <a:t>Almost always have a stretching and strengthening component.  Rarely, if ever, can be solved by stretching alone.</a:t>
            </a:r>
          </a:p>
          <a:p>
            <a:r>
              <a:rPr lang="en-US" dirty="0"/>
              <a:t>A good practitioner will:</a:t>
            </a:r>
          </a:p>
          <a:p>
            <a:pPr lvl="1"/>
            <a:r>
              <a:rPr lang="en-US" dirty="0"/>
              <a:t>Assess </a:t>
            </a:r>
            <a:r>
              <a:rPr lang="en-US" dirty="0" err="1"/>
              <a:t>neighbouring</a:t>
            </a:r>
            <a:r>
              <a:rPr lang="en-US" dirty="0"/>
              <a:t> joints and look at movement mechanics</a:t>
            </a:r>
          </a:p>
          <a:p>
            <a:pPr lvl="1"/>
            <a:r>
              <a:rPr lang="en-US" dirty="0"/>
              <a:t>Ask lots of questions</a:t>
            </a:r>
          </a:p>
          <a:p>
            <a:pPr lvl="1"/>
            <a:r>
              <a:rPr lang="en-US" dirty="0"/>
              <a:t>Give challenging homework</a:t>
            </a:r>
          </a:p>
          <a:p>
            <a:pPr lvl="1"/>
            <a:r>
              <a:rPr lang="en-US" dirty="0"/>
              <a:t>Empower the patient</a:t>
            </a:r>
          </a:p>
        </p:txBody>
      </p:sp>
    </p:spTree>
    <p:extLst>
      <p:ext uri="{BB962C8B-B14F-4D97-AF65-F5344CB8AC3E}">
        <p14:creationId xmlns:p14="http://schemas.microsoft.com/office/powerpoint/2010/main" val="373815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52C8-CA26-4BB4-8BD0-289BD787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eat?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9E463-577D-4378-AC5B-FF2AAE84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</a:t>
            </a:r>
          </a:p>
          <a:p>
            <a:r>
              <a:rPr lang="en-US" dirty="0"/>
              <a:t>Enough</a:t>
            </a:r>
          </a:p>
          <a:p>
            <a:r>
              <a:rPr lang="en-US" dirty="0"/>
              <a:t>Focus on </a:t>
            </a:r>
            <a:r>
              <a:rPr lang="en-US" dirty="0" err="1"/>
              <a:t>fibre</a:t>
            </a:r>
            <a:r>
              <a:rPr lang="en-US" dirty="0"/>
              <a:t>, protein and what feels good</a:t>
            </a:r>
          </a:p>
        </p:txBody>
      </p:sp>
    </p:spTree>
    <p:extLst>
      <p:ext uri="{BB962C8B-B14F-4D97-AF65-F5344CB8AC3E}">
        <p14:creationId xmlns:p14="http://schemas.microsoft.com/office/powerpoint/2010/main" val="14011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49E6-A349-4BAF-805F-2A21AB4F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Hiking/Skiing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CE19-976F-4078-AE6E-A966761CE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Resources:</a:t>
            </a:r>
          </a:p>
          <a:p>
            <a:pPr lvl="1"/>
            <a:r>
              <a:rPr lang="en-US" dirty="0"/>
              <a:t>Trail Forks (Outside +)</a:t>
            </a:r>
          </a:p>
          <a:p>
            <a:pPr lvl="1"/>
            <a:r>
              <a:rPr lang="en-US" dirty="0"/>
              <a:t>Gaia GPS (Outside +)</a:t>
            </a:r>
          </a:p>
          <a:p>
            <a:pPr lvl="1"/>
            <a:r>
              <a:rPr lang="en-US" dirty="0">
                <a:hlinkClick r:id="rId2"/>
              </a:rPr>
              <a:t>www.kananaskistrail.com</a:t>
            </a:r>
            <a:r>
              <a:rPr lang="en-US" dirty="0"/>
              <a:t> – maps and education</a:t>
            </a:r>
          </a:p>
          <a:p>
            <a:pPr lvl="1"/>
            <a:r>
              <a:rPr lang="en-US" dirty="0">
                <a:hlinkClick r:id="rId3"/>
              </a:rPr>
              <a:t>www.mountain-forecast.com</a:t>
            </a:r>
            <a:r>
              <a:rPr lang="en-US" dirty="0"/>
              <a:t> – detailed weather</a:t>
            </a:r>
          </a:p>
          <a:p>
            <a:pPr lvl="1"/>
            <a:r>
              <a:rPr lang="en-US" dirty="0">
                <a:hlinkClick r:id="rId4"/>
              </a:rPr>
              <a:t>Alberta Parks – Trail Reports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Banff National Park – Trail Conditions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www.skierroger.ca</a:t>
            </a:r>
            <a:r>
              <a:rPr lang="en-US" dirty="0"/>
              <a:t> – XC skiing conditions</a:t>
            </a:r>
          </a:p>
          <a:p>
            <a:pPr lvl="1"/>
            <a:r>
              <a:rPr lang="en-US" dirty="0">
                <a:hlinkClick r:id="rId7"/>
              </a:rPr>
              <a:t>Avalanche Canada </a:t>
            </a:r>
            <a:r>
              <a:rPr lang="en-US" dirty="0"/>
              <a:t>– Mountain Information Network</a:t>
            </a:r>
          </a:p>
        </p:txBody>
      </p:sp>
    </p:spTree>
    <p:extLst>
      <p:ext uri="{BB962C8B-B14F-4D97-AF65-F5344CB8AC3E}">
        <p14:creationId xmlns:p14="http://schemas.microsoft.com/office/powerpoint/2010/main" val="223919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D1C3-7652-4132-A82F-A02920C0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Wellness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2A06D-3756-41A0-8BB0-9076AF62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www.505qpwellness.ca</a:t>
            </a:r>
            <a:endParaRPr lang="en-US" dirty="0"/>
          </a:p>
          <a:p>
            <a:endParaRPr lang="en-US" dirty="0"/>
          </a:p>
          <a:p>
            <a:r>
              <a:rPr lang="en-US" dirty="0"/>
              <a:t>$35/month, open 24/7</a:t>
            </a:r>
          </a:p>
          <a:p>
            <a:pPr lvl="1"/>
            <a:r>
              <a:rPr lang="en-US" dirty="0"/>
              <a:t>Classes included Mon-Fri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5F67F-968F-47AF-87E5-E5D2FB0C2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73" y="2453447"/>
            <a:ext cx="5290747" cy="35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11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626D-F062-4434-B1A0-BD54E1DF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Me/Additional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934C-E691-4B96-A2E8-CE9FBC331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Joanna.ford@esso.ca</a:t>
            </a:r>
            <a:endParaRPr lang="en-US" dirty="0"/>
          </a:p>
          <a:p>
            <a:r>
              <a:rPr lang="en-US" dirty="0">
                <a:hlinkClick r:id="rId3"/>
              </a:rPr>
              <a:t>www.505qpwellness.ca</a:t>
            </a:r>
            <a:r>
              <a:rPr lang="en-US" dirty="0"/>
              <a:t>  </a:t>
            </a:r>
          </a:p>
          <a:p>
            <a:pPr lvl="1"/>
            <a:r>
              <a:rPr lang="en-US" sz="1900" dirty="0"/>
              <a:t>Resources, Sustainable Me</a:t>
            </a:r>
          </a:p>
          <a:p>
            <a:r>
              <a:rPr lang="en-US" dirty="0"/>
              <a:t>Social Media:</a:t>
            </a:r>
          </a:p>
          <a:p>
            <a:pPr lvl="1"/>
            <a:r>
              <a:rPr lang="en-US" dirty="0"/>
              <a:t>@thefitnesschef_ (Graeme Tomlinson)</a:t>
            </a:r>
          </a:p>
          <a:p>
            <a:pPr lvl="1"/>
            <a:r>
              <a:rPr lang="en-US" dirty="0"/>
              <a:t>@soheefit</a:t>
            </a:r>
          </a:p>
          <a:p>
            <a:pPr lvl="1"/>
            <a:r>
              <a:rPr lang="en-US" dirty="0"/>
              <a:t>@bdccarpenter (explicit)</a:t>
            </a:r>
          </a:p>
          <a:p>
            <a:pPr lvl="1"/>
            <a:r>
              <a:rPr lang="en-US" dirty="0"/>
              <a:t>@foodsciencebabe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@pheasyque</a:t>
            </a:r>
          </a:p>
          <a:p>
            <a:pPr lvl="1"/>
            <a:r>
              <a:rPr lang="en-US" dirty="0"/>
              <a:t>@andrewcoatesfitness</a:t>
            </a:r>
          </a:p>
          <a:p>
            <a:pPr lvl="1"/>
            <a:r>
              <a:rPr lang="en-US" dirty="0"/>
              <a:t>@ylmsportscience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3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2BEC-AEF5-4FB5-AEFB-EE618E81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44FC-8947-47F5-ABE1-B877E2AC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959"/>
            <a:ext cx="9601196" cy="379755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Minimum amount to gain fitness</a:t>
            </a:r>
          </a:p>
          <a:p>
            <a:pPr lvl="1"/>
            <a:r>
              <a:rPr lang="en-US" dirty="0"/>
              <a:t>1x/week, 10min</a:t>
            </a:r>
          </a:p>
          <a:p>
            <a:r>
              <a:rPr lang="en-US" dirty="0"/>
              <a:t>Optimal for health</a:t>
            </a:r>
          </a:p>
          <a:p>
            <a:pPr lvl="1"/>
            <a:r>
              <a:rPr lang="en-US" dirty="0"/>
              <a:t>150min cardio, including 2x/</a:t>
            </a:r>
            <a:r>
              <a:rPr lang="en-US" dirty="0" err="1"/>
              <a:t>wk</a:t>
            </a:r>
            <a:r>
              <a:rPr lang="en-US" dirty="0"/>
              <a:t> higher intensity</a:t>
            </a:r>
          </a:p>
          <a:p>
            <a:pPr lvl="1"/>
            <a:r>
              <a:rPr lang="en-US" dirty="0"/>
              <a:t>Weights 2-3x/</a:t>
            </a:r>
            <a:r>
              <a:rPr lang="en-US" dirty="0" err="1"/>
              <a:t>wk</a:t>
            </a:r>
            <a:endParaRPr lang="en-US" dirty="0"/>
          </a:p>
          <a:p>
            <a:r>
              <a:rPr lang="en-US" dirty="0"/>
              <a:t>Weight loss</a:t>
            </a:r>
          </a:p>
          <a:p>
            <a:pPr lvl="1"/>
            <a:r>
              <a:rPr lang="en-US" dirty="0"/>
              <a:t>7hr/</a:t>
            </a:r>
            <a:r>
              <a:rPr lang="en-US" dirty="0" err="1"/>
              <a:t>wk</a:t>
            </a:r>
            <a:r>
              <a:rPr lang="en-US" dirty="0"/>
              <a:t> minimum cardio</a:t>
            </a:r>
          </a:p>
          <a:p>
            <a:pPr lvl="1"/>
            <a:r>
              <a:rPr lang="en-US" dirty="0"/>
              <a:t>2-3x/</a:t>
            </a:r>
            <a:r>
              <a:rPr lang="en-US" dirty="0" err="1"/>
              <a:t>wk</a:t>
            </a:r>
            <a:r>
              <a:rPr lang="en-US" dirty="0"/>
              <a:t> strength</a:t>
            </a:r>
          </a:p>
          <a:p>
            <a:r>
              <a:rPr lang="en-US" dirty="0"/>
              <a:t>Maximum amount</a:t>
            </a:r>
          </a:p>
          <a:p>
            <a:pPr lvl="1"/>
            <a:r>
              <a:rPr lang="en-US" dirty="0"/>
              <a:t>Full rest day every 7-10 days</a:t>
            </a:r>
          </a:p>
          <a:p>
            <a:pPr lvl="1"/>
            <a:r>
              <a:rPr lang="en-US" dirty="0"/>
              <a:t>Strength, recover 48-72hrs</a:t>
            </a:r>
          </a:p>
          <a:p>
            <a:pPr lvl="1"/>
            <a:r>
              <a:rPr lang="en-US" dirty="0"/>
              <a:t>Cardio 2-3 high intensity workouts/</a:t>
            </a:r>
            <a:r>
              <a:rPr lang="en-US" dirty="0" err="1"/>
              <a:t>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9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6ABC-52AA-4584-85A3-5874F082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Until I See Results?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A0CA-F7BC-45F1-A312-C31FD2D2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variable</a:t>
            </a:r>
          </a:p>
          <a:p>
            <a:r>
              <a:rPr lang="en-US" dirty="0"/>
              <a:t>Larger results, more quickly for beginners</a:t>
            </a:r>
          </a:p>
          <a:p>
            <a:r>
              <a:rPr lang="en-US" dirty="0"/>
              <a:t>Skill-based improvements within one session</a:t>
            </a:r>
          </a:p>
          <a:p>
            <a:r>
              <a:rPr lang="en-US" dirty="0"/>
              <a:t>Cardio improvements - 10 days</a:t>
            </a:r>
          </a:p>
          <a:p>
            <a:r>
              <a:rPr lang="en-US" dirty="0"/>
              <a:t>Muscle building – at least 4 weeks, 10 sessions</a:t>
            </a:r>
          </a:p>
        </p:txBody>
      </p:sp>
    </p:spTree>
    <p:extLst>
      <p:ext uri="{BB962C8B-B14F-4D97-AF65-F5344CB8AC3E}">
        <p14:creationId xmlns:p14="http://schemas.microsoft.com/office/powerpoint/2010/main" val="336273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0545-A702-4BE3-8B16-FA9553D9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86CD-451A-473F-BDFD-6D2B05C99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Protein</a:t>
            </a:r>
          </a:p>
          <a:p>
            <a:pPr lvl="1"/>
            <a:r>
              <a:rPr lang="en-US" dirty="0"/>
              <a:t>Recommend 20-40g immediately post-workout through real food or supplementation.</a:t>
            </a:r>
          </a:p>
          <a:p>
            <a:pPr lvl="1"/>
            <a:r>
              <a:rPr lang="en-US" dirty="0"/>
              <a:t>Recommend minimum 3 “protein feedings” at least 3 times per day.</a:t>
            </a:r>
          </a:p>
          <a:p>
            <a:r>
              <a:rPr lang="en-US" dirty="0"/>
              <a:t>Creatine</a:t>
            </a:r>
          </a:p>
          <a:p>
            <a:pPr lvl="1"/>
            <a:r>
              <a:rPr lang="en-US" dirty="0"/>
              <a:t>Highly researched, scientifically supported and generally safe.</a:t>
            </a:r>
          </a:p>
          <a:p>
            <a:pPr lvl="1"/>
            <a:r>
              <a:rPr lang="en-US" dirty="0"/>
              <a:t>Water retention.</a:t>
            </a:r>
          </a:p>
          <a:p>
            <a:r>
              <a:rPr lang="en-US" dirty="0"/>
              <a:t>Magnesium –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 for general recommendations.</a:t>
            </a:r>
          </a:p>
          <a:p>
            <a:r>
              <a:rPr lang="en-US" dirty="0"/>
              <a:t>Pre-workouts</a:t>
            </a:r>
          </a:p>
          <a:p>
            <a:pPr lvl="1"/>
            <a:r>
              <a:rPr lang="en-US" dirty="0"/>
              <a:t>Usually a mix of stimulants and </a:t>
            </a:r>
            <a:r>
              <a:rPr lang="en-US" dirty="0" err="1"/>
              <a:t>vaso</a:t>
            </a:r>
            <a:r>
              <a:rPr lang="en-US" dirty="0"/>
              <a:t>-dilators.</a:t>
            </a:r>
          </a:p>
          <a:p>
            <a:pPr lvl="1"/>
            <a:r>
              <a:rPr lang="en-US" dirty="0"/>
              <a:t>Caffeine and beet-root juice have scientific support.</a:t>
            </a:r>
          </a:p>
          <a:p>
            <a:r>
              <a:rPr lang="en-US" dirty="0"/>
              <a:t>Fat burners</a:t>
            </a:r>
          </a:p>
          <a:p>
            <a:pPr lvl="1"/>
            <a:r>
              <a:rPr lang="en-US" dirty="0"/>
              <a:t>Usually a mix of stimulants. Not scientifically supported.</a:t>
            </a:r>
          </a:p>
          <a:p>
            <a:pPr lvl="1"/>
            <a:r>
              <a:rPr lang="en-US" dirty="0"/>
              <a:t>Avoid if you have any heart issues, anxiety, or are trying to manage your stress.</a:t>
            </a:r>
          </a:p>
        </p:txBody>
      </p:sp>
    </p:spTree>
    <p:extLst>
      <p:ext uri="{BB962C8B-B14F-4D97-AF65-F5344CB8AC3E}">
        <p14:creationId xmlns:p14="http://schemas.microsoft.com/office/powerpoint/2010/main" val="378538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8227-787D-4A5D-AEA4-7D17D9D9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E414-4E62-46BC-A10C-7F0F6102C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is great for building and maintaining muscle mass, as well as promoting overall health</a:t>
            </a:r>
          </a:p>
          <a:p>
            <a:r>
              <a:rPr lang="en-US" dirty="0"/>
              <a:t>Exercise is great for weight maintenance</a:t>
            </a:r>
          </a:p>
          <a:p>
            <a:r>
              <a:rPr lang="en-US" dirty="0"/>
              <a:t>Exercise is poor for weight loss</a:t>
            </a:r>
          </a:p>
          <a:p>
            <a:pPr lvl="1"/>
            <a:r>
              <a:rPr lang="en-US" dirty="0"/>
              <a:t>3500 calories in 1lb of fat = approx. 7hrs of moderate intensity cardio.</a:t>
            </a:r>
          </a:p>
        </p:txBody>
      </p:sp>
    </p:spTree>
    <p:extLst>
      <p:ext uri="{BB962C8B-B14F-4D97-AF65-F5344CB8AC3E}">
        <p14:creationId xmlns:p14="http://schemas.microsoft.com/office/powerpoint/2010/main" val="234670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DB7E-46B7-4E7B-A616-15BE9943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Form - Squats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ADA05-0456-4B90-94C9-03BF0560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Squats - </a:t>
            </a:r>
            <a:r>
              <a:rPr lang="en-US" dirty="0">
                <a:hlinkClick r:id="rId2"/>
              </a:rPr>
              <a:t>link</a:t>
            </a:r>
            <a:endParaRPr lang="en-US" dirty="0"/>
          </a:p>
          <a:p>
            <a:pPr lvl="1"/>
            <a:r>
              <a:rPr lang="en-US" dirty="0"/>
              <a:t>Width and foot angle are dependent on individual comfort.  Choose a stance which feels strong and comfortable. Practice with bodyweight or an unloaded bar.</a:t>
            </a:r>
          </a:p>
          <a:p>
            <a:pPr lvl="1"/>
            <a:r>
              <a:rPr lang="en-US" dirty="0"/>
              <a:t>Feet stay flat on floor.  Choose a flat shoe (running shoes are not ideal).</a:t>
            </a:r>
          </a:p>
          <a:p>
            <a:pPr lvl="1"/>
            <a:r>
              <a:rPr lang="en-US" dirty="0"/>
              <a:t>Screw your feet into the floor. Pull the floor apart with your feet.</a:t>
            </a:r>
          </a:p>
          <a:p>
            <a:pPr lvl="1"/>
            <a:r>
              <a:rPr lang="en-US" dirty="0"/>
              <a:t>Brace your core, as though you were pushing your abs into a corset (or weight belt).</a:t>
            </a:r>
          </a:p>
          <a:p>
            <a:pPr lvl="1"/>
            <a:r>
              <a:rPr lang="en-US" dirty="0"/>
              <a:t>Sit hips down and back, keep your chest up.</a:t>
            </a:r>
          </a:p>
          <a:p>
            <a:pPr lvl="1"/>
            <a:r>
              <a:rPr lang="en-US" dirty="0"/>
              <a:t>Below parallel squats have greater activation of glutes and inner thighs.  Stay pain-free, avoid butt-wink.</a:t>
            </a:r>
          </a:p>
          <a:p>
            <a:pPr lvl="1"/>
            <a:r>
              <a:rPr lang="en-US" dirty="0"/>
              <a:t>Competition squats – hips must drop below knees.</a:t>
            </a:r>
          </a:p>
        </p:txBody>
      </p:sp>
    </p:spTree>
    <p:extLst>
      <p:ext uri="{BB962C8B-B14F-4D97-AF65-F5344CB8AC3E}">
        <p14:creationId xmlns:p14="http://schemas.microsoft.com/office/powerpoint/2010/main" val="232931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Find your Best Squat Stance - Movement Fix">
            <a:extLst>
              <a:ext uri="{FF2B5EF4-FFF2-40B4-BE49-F238E27FC236}">
                <a16:creationId xmlns:a16="http://schemas.microsoft.com/office/drawing/2014/main" id="{A11A645C-D58B-4BE5-9F3C-16082102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37" y="1656907"/>
            <a:ext cx="9353725" cy="35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11E945-F7B9-4AB4-A41E-BE6C03F73FE2}"/>
              </a:ext>
            </a:extLst>
          </p:cNvPr>
          <p:cNvSpPr txBox="1"/>
          <p:nvPr/>
        </p:nvSpPr>
        <p:spPr>
          <a:xfrm>
            <a:off x="2990149" y="5427677"/>
            <a:ext cx="6211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https://themovementfix.com/how-to-find-your-best-squat-stance/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2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3C9E-45EF-4C3F-BA99-6A5704A2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Splits – Organizing Strength Workouts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8B0B-E9CC-492D-89EE-59404EDE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 Day Split (Arms, Chest, Back, Shoulders, Legs, Core)</a:t>
            </a:r>
          </a:p>
          <a:p>
            <a:pPr lvl="1"/>
            <a:r>
              <a:rPr lang="en-US" dirty="0"/>
              <a:t>Hit muscle groups hard, time consuming, low frequency</a:t>
            </a:r>
          </a:p>
          <a:p>
            <a:r>
              <a:rPr lang="en-US" dirty="0"/>
              <a:t>Upper/Lower</a:t>
            </a:r>
          </a:p>
          <a:p>
            <a:r>
              <a:rPr lang="en-US" dirty="0"/>
              <a:t>Push/Pull</a:t>
            </a:r>
          </a:p>
          <a:p>
            <a:r>
              <a:rPr lang="en-US" dirty="0"/>
              <a:t>Full Body</a:t>
            </a:r>
          </a:p>
          <a:p>
            <a:pPr lvl="1"/>
            <a:r>
              <a:rPr lang="en-US" dirty="0"/>
              <a:t>Efficient. Ideal for secondary sports.</a:t>
            </a:r>
          </a:p>
          <a:p>
            <a:r>
              <a:rPr lang="en-US" dirty="0"/>
              <a:t>Ideally target 48-72hrs rest between muscle groups (2x/</a:t>
            </a:r>
            <a:r>
              <a:rPr lang="en-US" dirty="0" err="1"/>
              <a:t>wk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174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4399-AAFF-4F6C-8656-52692BB2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4F746-302F-4E5C-8ED3-C2CBE267A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your why – Simon Sinek</a:t>
            </a:r>
          </a:p>
          <a:p>
            <a:pPr lvl="1"/>
            <a:r>
              <a:rPr lang="en-US" dirty="0"/>
              <a:t>Internal vs external motivators</a:t>
            </a:r>
          </a:p>
          <a:p>
            <a:pPr lvl="1"/>
            <a:r>
              <a:rPr lang="en-US" dirty="0"/>
              <a:t>Process vs outcome</a:t>
            </a:r>
          </a:p>
          <a:p>
            <a:r>
              <a:rPr lang="en-US" dirty="0"/>
              <a:t>Develop Routine</a:t>
            </a:r>
          </a:p>
          <a:p>
            <a:pPr lvl="1"/>
            <a:r>
              <a:rPr lang="en-US" dirty="0"/>
              <a:t>Morning workouts</a:t>
            </a:r>
          </a:p>
          <a:p>
            <a:pPr lvl="1"/>
            <a:r>
              <a:rPr lang="en-US" dirty="0"/>
              <a:t>Block off calendar</a:t>
            </a:r>
          </a:p>
          <a:p>
            <a:r>
              <a:rPr lang="en-US" dirty="0"/>
              <a:t>Identify Barriers and Mitigators</a:t>
            </a:r>
          </a:p>
        </p:txBody>
      </p:sp>
    </p:spTree>
    <p:extLst>
      <p:ext uri="{BB962C8B-B14F-4D97-AF65-F5344CB8AC3E}">
        <p14:creationId xmlns:p14="http://schemas.microsoft.com/office/powerpoint/2010/main" val="343710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483</TotalTime>
  <Words>653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Q and A Session</vt:lpstr>
      <vt:lpstr>How Much?</vt:lpstr>
      <vt:lpstr>How Long Until I See Results?</vt:lpstr>
      <vt:lpstr>Supplements</vt:lpstr>
      <vt:lpstr>Weight Loss</vt:lpstr>
      <vt:lpstr>Exercise Form - Squats</vt:lpstr>
      <vt:lpstr>PowerPoint Presentation</vt:lpstr>
      <vt:lpstr>Splits – Organizing Strength Workouts</vt:lpstr>
      <vt:lpstr>Motivation</vt:lpstr>
      <vt:lpstr>Injuries</vt:lpstr>
      <vt:lpstr>What do you eat?</vt:lpstr>
      <vt:lpstr>Hiking/Skiing</vt:lpstr>
      <vt:lpstr>Campus Wellness Centre</vt:lpstr>
      <vt:lpstr>Contact Me/Additional Resources</vt:lpstr>
    </vt:vector>
  </TitlesOfParts>
  <Company>ExxonMobil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and A Session</dc:title>
  <dc:creator>Ford, Joanna /CS</dc:creator>
  <cp:lastModifiedBy>Ford, Joanna /CS</cp:lastModifiedBy>
  <cp:revision>7</cp:revision>
  <dcterms:created xsi:type="dcterms:W3CDTF">2022-11-21T19:44:03Z</dcterms:created>
  <dcterms:modified xsi:type="dcterms:W3CDTF">2022-11-24T19:35:34Z</dcterms:modified>
</cp:coreProperties>
</file>