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2" r:id="rId16"/>
    <p:sldId id="273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6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3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0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5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8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5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4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9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8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5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C60B46-02B4-4C23-B69C-37EC639796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379B3F-EAB5-4251-ABB9-3B53EF7CF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9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ontiersin.org/articles/10.3389/fspor.2021.707503/ful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files/Articles/707503/fspor-03-707503-HTML/image_m/fspor-03-707503-g001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41249/" TargetMode="External"/><Relationship Id="rId2" Type="http://schemas.openxmlformats.org/officeDocument/2006/relationships/hyperlink" Target="https://www.ncbi.nlm.nih.gov/pmc/articles/PMC5955306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csm-msse/Fulltext/2007/02000/Exercise_and_Fluid_Replacement.22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477153/" TargetMode="External"/><Relationship Id="rId2" Type="http://schemas.openxmlformats.org/officeDocument/2006/relationships/hyperlink" Target="https://www.ncbi.nlm.nih.gov/pmc/articles/PMC559647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2-6643/14/12/2416/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505qpwellness.c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05qpwellness.ca/sustainableme/" TargetMode="External"/><Relationship Id="rId2" Type="http://schemas.openxmlformats.org/officeDocument/2006/relationships/hyperlink" Target="mailto:Joanna.ford@esso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ontiersin.org/articles/10.3389/fphys.2021.677581/fu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299735/#:~:text=After%20an%20intense%20bout%20of,the%20recovery%20of%20muscular%20performan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ontiersin.org/articles/10.3389/fspor.2021.707503/ful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832" y="2090057"/>
            <a:ext cx="8758335" cy="1138335"/>
          </a:xfrm>
          <a:noFill/>
        </p:spPr>
        <p:txBody>
          <a:bodyPr>
            <a:normAutofit fontScale="90000"/>
          </a:bodyPr>
          <a:lstStyle/>
          <a:p>
            <a:r>
              <a:rPr lang="en-US" sz="8000" dirty="0" smtClean="0"/>
              <a:t>Recovery Strategies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94101"/>
          </a:xfrm>
          <a:noFill/>
        </p:spPr>
        <p:txBody>
          <a:bodyPr>
            <a:noAutofit/>
          </a:bodyPr>
          <a:lstStyle/>
          <a:p>
            <a:r>
              <a:rPr lang="en-US" sz="3200" dirty="0" smtClean="0"/>
              <a:t>Exercise more and be less sore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79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Does it help with recovery?</a:t>
            </a:r>
          </a:p>
          <a:p>
            <a:pPr lvl="1"/>
            <a:r>
              <a:rPr lang="en-US" dirty="0" smtClean="0"/>
              <a:t>Yes. Cold is the most effective way to prevent/reduce DOMS.</a:t>
            </a:r>
          </a:p>
          <a:p>
            <a:pPr lvl="1"/>
            <a:r>
              <a:rPr lang="en-US" dirty="0" smtClean="0"/>
              <a:t>Be careful, cold can also interrupt, reduce or inhibit training adaptations.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www.frontiersin.org/articles/10.3389/fspor.2021.707503/full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Use in tournament situations, multi-day events.</a:t>
            </a:r>
          </a:p>
          <a:p>
            <a:pPr lvl="1"/>
            <a:r>
              <a:rPr lang="en-US" dirty="0" smtClean="0"/>
              <a:t>Use for chronic swelling.</a:t>
            </a:r>
          </a:p>
          <a:p>
            <a:pPr lvl="1"/>
            <a:r>
              <a:rPr lang="en-US" dirty="0" smtClean="0"/>
              <a:t>DO NOT use as standard protocol from workouts on a regular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51860"/>
            <a:ext cx="10058400" cy="555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9827" y="5923005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help with </a:t>
            </a:r>
            <a:r>
              <a:rPr lang="en-US" dirty="0" smtClean="0"/>
              <a:t>recovery?</a:t>
            </a:r>
          </a:p>
          <a:p>
            <a:pPr lvl="1"/>
            <a:r>
              <a:rPr lang="en-US" dirty="0" smtClean="0"/>
              <a:t>Yes</a:t>
            </a:r>
            <a:r>
              <a:rPr lang="en-US" dirty="0"/>
              <a:t>, at least in the short term. Evidence for </a:t>
            </a:r>
            <a:r>
              <a:rPr lang="en-US" dirty="0">
                <a:hlinkClick r:id="rId2"/>
              </a:rPr>
              <a:t>compression boots </a:t>
            </a:r>
            <a:r>
              <a:rPr lang="en-US" dirty="0"/>
              <a:t>is stronger than </a:t>
            </a:r>
            <a:r>
              <a:rPr lang="en-US" dirty="0">
                <a:hlinkClick r:id="rId3"/>
              </a:rPr>
              <a:t>compression garments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Consider compression garments during exercise (if they don’t restrict movement), and compression boots post-exercise for best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476" y="2504503"/>
            <a:ext cx="2417122" cy="22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238785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Does it help with recovery?</a:t>
            </a:r>
          </a:p>
          <a:p>
            <a:pPr lvl="1"/>
            <a:r>
              <a:rPr lang="en-US" dirty="0" smtClean="0"/>
              <a:t>Yes.  </a:t>
            </a:r>
            <a:r>
              <a:rPr lang="en-US" dirty="0" smtClean="0"/>
              <a:t>Dehydration impairs performance (decreases in power, strength and endurance) while </a:t>
            </a:r>
            <a:r>
              <a:rPr lang="en-US" dirty="0" err="1" smtClean="0"/>
              <a:t>euhydration</a:t>
            </a:r>
            <a:r>
              <a:rPr lang="en-US" dirty="0" smtClean="0"/>
              <a:t> enhances performance and recovery.</a:t>
            </a:r>
            <a:endParaRPr lang="en-US" dirty="0" smtClean="0"/>
          </a:p>
          <a:p>
            <a:r>
              <a:rPr lang="en-US" dirty="0" smtClean="0"/>
              <a:t>Recommendations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Rehydrate with a mixture of 4-6% CHO and electrolytes for prolonged or intense exercise. Use Venn diagram to guide hydration levels.</a:t>
            </a:r>
          </a:p>
          <a:p>
            <a:pPr lvl="1"/>
            <a:r>
              <a:rPr lang="en-US" dirty="0" smtClean="0">
                <a:hlinkClick r:id="rId3"/>
              </a:rPr>
              <a:t>ACSM Position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7518" y="4853143"/>
            <a:ext cx="33610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/>
              <a:t>—The Venn diagram for athlete self-assessment of day-to-day hydration status (</a:t>
            </a:r>
            <a:r>
              <a:rPr lang="en-US" altLang="en-US" sz="1100" dirty="0" err="1"/>
              <a:t>Cheuvront</a:t>
            </a:r>
            <a:r>
              <a:rPr lang="en-US" altLang="en-US" sz="1100" dirty="0"/>
              <a:t> &amp; Sawka, 2005). If two or more of the signs (W = reduced body weight, U = dark urine color, and T = feeling thirsty) are present, then correction of fluid balance is required.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844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help with recovery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CHO during cardio activity (&gt;1hr). CHO immediately post-activity if exercising again within 24hrs.</a:t>
            </a:r>
          </a:p>
          <a:p>
            <a:pPr lvl="1"/>
            <a:r>
              <a:rPr lang="en-US" dirty="0" smtClean="0"/>
              <a:t>Protein generally not during activity, but recommended after strength training and high-intensity or long-duration cardio.</a:t>
            </a:r>
            <a:endParaRPr lang="en-US" dirty="0"/>
          </a:p>
          <a:p>
            <a:r>
              <a:rPr lang="en-US" dirty="0"/>
              <a:t>Recommendations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See next slides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08" y="749643"/>
            <a:ext cx="9124385" cy="53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ISSN Position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International society of sports nutrition position stand: nutrient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timing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International Society of Sports Nutrition Position Stand: protein and exercise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help with recovery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BCAAs – glutamine helps in theory. Some support in experimental trials.</a:t>
            </a:r>
          </a:p>
          <a:p>
            <a:pPr lvl="1"/>
            <a:r>
              <a:rPr lang="en-US" dirty="0" smtClean="0"/>
              <a:t>Leucine – Increases muscle protein synthesis, but may not improve recovery.</a:t>
            </a:r>
          </a:p>
          <a:p>
            <a:pPr lvl="1"/>
            <a:r>
              <a:rPr lang="en-US" dirty="0" smtClean="0"/>
              <a:t>Whey protein powder – increases muscle protein synthesis, reduces DOMS. Whey protein more effective than casein. </a:t>
            </a:r>
            <a:endParaRPr lang="en-US" dirty="0"/>
          </a:p>
          <a:p>
            <a:r>
              <a:rPr lang="en-US" dirty="0"/>
              <a:t>Recommendations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hlinkClick r:id="rId2"/>
              </a:rPr>
              <a:t>Muscle Recovery and Nutrition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Wellness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$35/month</a:t>
            </a:r>
          </a:p>
          <a:p>
            <a:r>
              <a:rPr lang="en-US" dirty="0" smtClean="0"/>
              <a:t>Open 24/7</a:t>
            </a:r>
          </a:p>
          <a:p>
            <a:r>
              <a:rPr lang="en-US" dirty="0" smtClean="0"/>
              <a:t>No minimum contract</a:t>
            </a:r>
          </a:p>
          <a:p>
            <a:r>
              <a:rPr lang="en-US" dirty="0" smtClean="0"/>
              <a:t>Classes included</a:t>
            </a:r>
          </a:p>
          <a:p>
            <a:r>
              <a:rPr lang="en-US" dirty="0" smtClean="0"/>
              <a:t>Sign </a:t>
            </a:r>
            <a:r>
              <a:rPr lang="en-US" smtClean="0"/>
              <a:t>up – </a:t>
            </a:r>
            <a:r>
              <a:rPr lang="en-US" smtClean="0">
                <a:hlinkClick r:id="rId2"/>
              </a:rPr>
              <a:t>www.505qpwellness.ca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06" y="2416889"/>
            <a:ext cx="4641213" cy="30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Joanna Ford – </a:t>
            </a:r>
            <a:r>
              <a:rPr lang="en-US" dirty="0" smtClean="0">
                <a:hlinkClick r:id="rId2"/>
              </a:rPr>
              <a:t>Joanna.ford@esso.ca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Slides are posted at</a:t>
            </a:r>
            <a:r>
              <a:rPr lang="en-US" dirty="0"/>
              <a:t>: </a:t>
            </a:r>
            <a:r>
              <a:rPr lang="en-US" dirty="0" smtClean="0">
                <a:hlinkClick r:id="rId3"/>
              </a:rPr>
              <a:t>www.505qpwellness.ca/sustainableme/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1" y="727788"/>
            <a:ext cx="9417589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Supercompensation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93" y="2444620"/>
            <a:ext cx="6709472" cy="3778898"/>
          </a:xfrm>
        </p:spPr>
      </p:pic>
    </p:spTree>
    <p:extLst>
      <p:ext uri="{BB962C8B-B14F-4D97-AF65-F5344CB8AC3E}">
        <p14:creationId xmlns:p14="http://schemas.microsoft.com/office/powerpoint/2010/main" val="3810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5" y="737118"/>
            <a:ext cx="3251620" cy="5421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1290" y="839754"/>
            <a:ext cx="34709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SUPERCOMPENSATION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Goldilocks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Training prior to </a:t>
            </a:r>
            <a:r>
              <a:rPr lang="en-US" dirty="0" err="1" smtClean="0"/>
              <a:t>supercompensation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Too much frequency and/or intensity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Nutritional deficiency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Too little frequency and/or intensity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Reduce soreness</a:t>
            </a:r>
          </a:p>
          <a:p>
            <a:pPr lvl="1"/>
            <a:r>
              <a:rPr lang="en-US" dirty="0" smtClean="0"/>
              <a:t>DOMS (delayed onset muscle soreness)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Enhance training adaptations</a:t>
            </a:r>
          </a:p>
          <a:p>
            <a:pPr lvl="1"/>
            <a:r>
              <a:rPr lang="en-US" dirty="0" smtClean="0"/>
              <a:t>Muscle protein synthesis (muscle growth)</a:t>
            </a:r>
          </a:p>
          <a:p>
            <a:pPr lvl="1"/>
            <a:r>
              <a:rPr lang="en-US" dirty="0" smtClean="0"/>
              <a:t>Glycogen repletion (muscle fuel)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Allow more frequent training/activities</a:t>
            </a:r>
          </a:p>
          <a:p>
            <a:pPr lvl="1"/>
            <a:r>
              <a:rPr lang="en-US" dirty="0" smtClean="0"/>
              <a:t>Greater training stimulus (bigger gains)</a:t>
            </a:r>
          </a:p>
          <a:p>
            <a:pPr lvl="1"/>
            <a:r>
              <a:rPr lang="en-US" dirty="0" smtClean="0"/>
              <a:t>Active lifestyle</a:t>
            </a:r>
          </a:p>
          <a:p>
            <a:pPr lvl="1"/>
            <a:r>
              <a:rPr lang="en-US" dirty="0" smtClean="0"/>
              <a:t>Tournaments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6" y="2556932"/>
            <a:ext cx="3610701" cy="36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Stretching</a:t>
            </a:r>
          </a:p>
          <a:p>
            <a:r>
              <a:rPr lang="en-US" dirty="0" smtClean="0"/>
              <a:t>Foam Roller/Massage</a:t>
            </a:r>
          </a:p>
          <a:p>
            <a:r>
              <a:rPr lang="en-US" dirty="0" smtClean="0"/>
              <a:t>Heat</a:t>
            </a:r>
          </a:p>
          <a:p>
            <a:r>
              <a:rPr lang="en-US" dirty="0" smtClean="0"/>
              <a:t>Cold (cryotherapy)</a:t>
            </a:r>
          </a:p>
          <a:p>
            <a:r>
              <a:rPr lang="en-US" dirty="0" smtClean="0"/>
              <a:t>Compression (</a:t>
            </a:r>
            <a:r>
              <a:rPr lang="en-US" dirty="0" err="1" smtClean="0"/>
              <a:t>Normatech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Hydration</a:t>
            </a:r>
          </a:p>
          <a:p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During/post-activity</a:t>
            </a:r>
          </a:p>
          <a:p>
            <a:pPr lvl="1"/>
            <a:r>
              <a:rPr lang="en-US" dirty="0" smtClean="0"/>
              <a:t>Carbohydrates and protein</a:t>
            </a:r>
          </a:p>
          <a:p>
            <a:r>
              <a:rPr lang="en-US" dirty="0" smtClean="0"/>
              <a:t>Supplementation</a:t>
            </a:r>
          </a:p>
          <a:p>
            <a:pPr lvl="1"/>
            <a:r>
              <a:rPr lang="en-US" dirty="0" smtClean="0"/>
              <a:t>BCAAs</a:t>
            </a:r>
          </a:p>
          <a:p>
            <a:pPr lvl="1"/>
            <a:r>
              <a:rPr lang="en-US" dirty="0" smtClean="0"/>
              <a:t>Leucine</a:t>
            </a:r>
          </a:p>
          <a:p>
            <a:pPr lvl="1"/>
            <a:r>
              <a:rPr lang="en-US" dirty="0" smtClean="0"/>
              <a:t>Whey Protein Isolate/Concentrate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19" y="2446638"/>
            <a:ext cx="3962799" cy="31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help with recovery?</a:t>
            </a:r>
          </a:p>
          <a:p>
            <a:pPr lvl="1"/>
            <a:r>
              <a:rPr lang="en-US" dirty="0" smtClean="0"/>
              <a:t>Evidence </a:t>
            </a:r>
            <a:r>
              <a:rPr lang="en-US" dirty="0"/>
              <a:t>is unclear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www.frontiersin.org/articles/10.3389/fphys.2021.677581/full</a:t>
            </a:r>
            <a:r>
              <a:rPr lang="en-US" dirty="0" smtClean="0"/>
              <a:t>) </a:t>
            </a:r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Stretching should be used to improve flexibility in restricted joints</a:t>
            </a:r>
          </a:p>
          <a:p>
            <a:pPr lvl="1"/>
            <a:r>
              <a:rPr lang="en-US" dirty="0" smtClean="0"/>
              <a:t>Stretch if it feels good and if you have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 Roller/Massage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 it help with recovery?</a:t>
            </a:r>
          </a:p>
          <a:p>
            <a:pPr lvl="1"/>
            <a:r>
              <a:rPr lang="en-US" dirty="0" smtClean="0"/>
              <a:t>Yes. Foam rolling immediately post-exercise can reduce DOMS and improve muscle function 24 and 48hrs post-exercise.</a:t>
            </a:r>
          </a:p>
          <a:p>
            <a:pPr lvl="1"/>
            <a:r>
              <a:rPr lang="en-US" dirty="0">
                <a:hlinkClick r:id="rId2"/>
              </a:rPr>
              <a:t>https://www.ncbi.nlm.nih.gov/pmc/articles/PMC4299735/#:~:text=After%20an%20intense%20bout%20of,the%20recovery%20of%20muscular%20performance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Foam roll 10-20 minutes immediately post-exercise.</a:t>
            </a:r>
          </a:p>
          <a:p>
            <a:pPr lvl="1"/>
            <a:r>
              <a:rPr lang="en-US" dirty="0" smtClean="0"/>
              <a:t>Foam roll for 20 minutes every 24hrs after exercise.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help with recovery?</a:t>
            </a:r>
          </a:p>
          <a:p>
            <a:pPr lvl="1"/>
            <a:r>
              <a:rPr lang="en-US" dirty="0" smtClean="0"/>
              <a:t>Yes.  Can help to reduce soreness and enhance recovery of metabolic fatigue factors.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www.frontiersin.org/articles/10.3389/fspor.2021.707503/full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Can be done with a hot bath, sauna, or steam.  Protocols are highly variable.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1357</TotalTime>
  <Words>583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Recovery Strategies</vt:lpstr>
      <vt:lpstr>PowerPoint Presentation</vt:lpstr>
      <vt:lpstr>Supercompensation</vt:lpstr>
      <vt:lpstr>PowerPoint Presentation</vt:lpstr>
      <vt:lpstr>Why Recover</vt:lpstr>
      <vt:lpstr>Recovery Strategies</vt:lpstr>
      <vt:lpstr>Stretching</vt:lpstr>
      <vt:lpstr>Foam Roller/Massage</vt:lpstr>
      <vt:lpstr>Heat</vt:lpstr>
      <vt:lpstr>Cold</vt:lpstr>
      <vt:lpstr>PowerPoint Presentation</vt:lpstr>
      <vt:lpstr>Compression</vt:lpstr>
      <vt:lpstr>Hydration</vt:lpstr>
      <vt:lpstr>Nutrition</vt:lpstr>
      <vt:lpstr>PowerPoint Presentation</vt:lpstr>
      <vt:lpstr>ISSN Position Statements</vt:lpstr>
      <vt:lpstr>Supplementation</vt:lpstr>
      <vt:lpstr>Campus Wellness Centre</vt:lpstr>
      <vt:lpstr>Questions??</vt:lpstr>
    </vt:vector>
  </TitlesOfParts>
  <Company>ExxonMobil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Strategies</dc:title>
  <dc:creator>Ford, Joanna /CS</dc:creator>
  <cp:lastModifiedBy>Ford, Joanna /CS</cp:lastModifiedBy>
  <cp:revision>29</cp:revision>
  <dcterms:created xsi:type="dcterms:W3CDTF">2022-09-08T21:25:36Z</dcterms:created>
  <dcterms:modified xsi:type="dcterms:W3CDTF">2022-09-28T20:45:43Z</dcterms:modified>
</cp:coreProperties>
</file>