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73" r:id="rId8"/>
    <p:sldId id="274" r:id="rId9"/>
    <p:sldId id="269" r:id="rId10"/>
    <p:sldId id="271" r:id="rId11"/>
    <p:sldId id="27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68" d="100"/>
          <a:sy n="68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85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58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811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99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27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96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45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8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8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91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7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99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8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0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3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67C2CDB-DBA6-4DC0-A6F5-6CA3E147756C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DC61CC2-0209-4615-81EA-FCDDCC97D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1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sph.harvard.edu/nutritionsource/healthy-drinks-full-story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link.springer.com/article/10.1007/s00394-018-01889-z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acsm-msse/Fulltext/2007/02000/Exercise_and_Fluid_Replacement.22.aspx" TargetMode="External"/><Relationship Id="rId2" Type="http://schemas.openxmlformats.org/officeDocument/2006/relationships/hyperlink" Target="mailto:joanna.ford@esso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sph.harvard.edu/nutritionsource/healthy-drinks-full-story/" TargetMode="External"/><Relationship Id="rId5" Type="http://schemas.openxmlformats.org/officeDocument/2006/relationships/hyperlink" Target="https://www.precisionnutrition.com/all-about-dehydration" TargetMode="External"/><Relationship Id="rId4" Type="http://schemas.openxmlformats.org/officeDocument/2006/relationships/hyperlink" Target="https://link.springer.com/article/10.1007/s00394-018-01889-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nn.com/2019/09/25/health/best-drinks-for-hydration-wellness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Hydration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Why fluid balance is so important and how to maintain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4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usiness NH Magazine: NH's Largest Food and Beverage Manufactur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447800"/>
            <a:ext cx="95250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084" y="424420"/>
            <a:ext cx="5489832" cy="5522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0391" y="5947191"/>
            <a:ext cx="6791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https://www.hsph.harvard.edu/nutritionsource/healthy-drinks-full-story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4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Underhydration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Full details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link.springer.com/article/10.1007/s00394-018-01889-z</a:t>
            </a:r>
            <a:endParaRPr lang="en-US" dirty="0" smtClean="0"/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Is low water intake, in the absence of dehydration, associated with negative health or performance outcomes?</a:t>
            </a:r>
          </a:p>
          <a:p>
            <a:pPr lvl="1"/>
            <a:r>
              <a:rPr lang="en-US" dirty="0" smtClean="0"/>
              <a:t>Urinary Tract infections</a:t>
            </a:r>
          </a:p>
          <a:p>
            <a:pPr lvl="1"/>
            <a:r>
              <a:rPr lang="en-US" dirty="0" smtClean="0"/>
              <a:t>Diabetes (blood sugar regulation)</a:t>
            </a:r>
          </a:p>
          <a:p>
            <a:pPr lvl="1"/>
            <a:r>
              <a:rPr lang="en-US" dirty="0" smtClean="0"/>
              <a:t>Cognitive performance</a:t>
            </a:r>
          </a:p>
          <a:p>
            <a:pPr lvl="1"/>
            <a:r>
              <a:rPr lang="en-US" dirty="0" smtClean="0"/>
              <a:t>Endurance performance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4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611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87377" y="2612149"/>
            <a:ext cx="3673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Chronic low water intake simulated increased vasopressin (ADH)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urine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Plasma concentration unchanged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4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545058" cy="3473535"/>
          </a:xfrm>
        </p:spPr>
        <p:txBody>
          <a:bodyPr/>
          <a:lstStyle/>
          <a:p>
            <a:r>
              <a:rPr lang="en-US" dirty="0" smtClean="0"/>
              <a:t>High variation in fluid </a:t>
            </a:r>
            <a:r>
              <a:rPr lang="en-US" dirty="0" smtClean="0"/>
              <a:t>needs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Gender</a:t>
            </a:r>
          </a:p>
          <a:p>
            <a:pPr lvl="1"/>
            <a:r>
              <a:rPr lang="en-US" dirty="0" smtClean="0"/>
              <a:t>Age</a:t>
            </a:r>
          </a:p>
          <a:p>
            <a:pPr lvl="1"/>
            <a:r>
              <a:rPr lang="en-US" dirty="0" smtClean="0"/>
              <a:t>Activity level</a:t>
            </a:r>
          </a:p>
          <a:p>
            <a:pPr lvl="1"/>
            <a:r>
              <a:rPr lang="en-US" dirty="0" smtClean="0"/>
              <a:t>Temperature</a:t>
            </a:r>
          </a:p>
          <a:p>
            <a:pPr lvl="1"/>
            <a:r>
              <a:rPr lang="en-US" dirty="0" smtClean="0"/>
              <a:t>Sweat rate</a:t>
            </a:r>
          </a:p>
          <a:p>
            <a:pPr lvl="1"/>
            <a:r>
              <a:rPr lang="en-US" dirty="0" smtClean="0"/>
              <a:t>Electrolyte status</a:t>
            </a:r>
            <a:endParaRPr lang="en-US" dirty="0"/>
          </a:p>
        </p:txBody>
      </p:sp>
      <p:sp>
        <p:nvSpPr>
          <p:cNvPr id="5" name="AutoShape 4" descr="Heat, Hydration &amp; Exercise – McCabe Physiotherapy Blo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11" y="2367525"/>
            <a:ext cx="2946443" cy="347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(general)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AI is a good starting point</a:t>
            </a:r>
          </a:p>
          <a:p>
            <a:endParaRPr lang="en-US" dirty="0" smtClean="0"/>
          </a:p>
          <a:p>
            <a:r>
              <a:rPr lang="en-US" dirty="0" smtClean="0"/>
              <a:t>Pee should be light yellow (ADH concentration affects colour)</a:t>
            </a:r>
          </a:p>
          <a:p>
            <a:endParaRPr lang="en-US" dirty="0" smtClean="0"/>
          </a:p>
          <a:p>
            <a:r>
              <a:rPr lang="en-US" dirty="0" smtClean="0"/>
              <a:t>Combine with food</a:t>
            </a:r>
          </a:p>
          <a:p>
            <a:endParaRPr lang="en-US" dirty="0" smtClean="0"/>
          </a:p>
          <a:p>
            <a:r>
              <a:rPr lang="en-US" dirty="0" smtClean="0"/>
              <a:t>No need to supplement electrolytes unless you have an unprocessed diet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1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– pre-exercise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For exercise longer than 1hr, or multiple workouts/day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Goal – Start exercise </a:t>
            </a:r>
            <a:r>
              <a:rPr lang="en-US" dirty="0" err="1" smtClean="0"/>
              <a:t>euhydrated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500ml – 1000ml, 1-2hrs before onset of exercise</a:t>
            </a:r>
          </a:p>
          <a:p>
            <a:endParaRPr lang="en-US" dirty="0" smtClean="0"/>
          </a:p>
          <a:p>
            <a:r>
              <a:rPr lang="en-US" dirty="0" smtClean="0"/>
              <a:t>Avoid stomach sloshing, excessive urination</a:t>
            </a:r>
          </a:p>
          <a:p>
            <a:pPr lvl="1"/>
            <a:r>
              <a:rPr lang="en-US" dirty="0" smtClean="0"/>
              <a:t>Electrolyte/sodium supplementation may be useful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3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– during exercise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Goal – Limit dehydration to &lt;2% BW</a:t>
            </a:r>
          </a:p>
          <a:p>
            <a:endParaRPr lang="en-US" dirty="0" smtClean="0"/>
          </a:p>
          <a:p>
            <a:r>
              <a:rPr lang="en-US" dirty="0" smtClean="0"/>
              <a:t>Plain water up to 1hr</a:t>
            </a:r>
          </a:p>
          <a:p>
            <a:endParaRPr lang="en-US" dirty="0" smtClean="0"/>
          </a:p>
          <a:p>
            <a:r>
              <a:rPr lang="en-US" dirty="0" smtClean="0"/>
              <a:t>Sip frequently, drink to thirst</a:t>
            </a:r>
          </a:p>
          <a:p>
            <a:pPr lvl="1"/>
            <a:r>
              <a:rPr lang="en-US" dirty="0" smtClean="0"/>
              <a:t>500-800ml/</a:t>
            </a:r>
            <a:r>
              <a:rPr lang="en-US" dirty="0" err="1" smtClean="0"/>
              <a:t>hr</a:t>
            </a:r>
            <a:r>
              <a:rPr lang="en-US" dirty="0" smtClean="0"/>
              <a:t> generally adequate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Electrolyte supplementation 1hr+ </a:t>
            </a:r>
          </a:p>
          <a:p>
            <a:endParaRPr lang="en-US" dirty="0" smtClean="0"/>
          </a:p>
          <a:p>
            <a:r>
              <a:rPr lang="en-US" dirty="0"/>
              <a:t>Drink with any food/gel intake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baseline="30000" dirty="0" smtClean="0"/>
          </a:p>
          <a:p>
            <a:pPr marL="0" indent="0">
              <a:buNone/>
            </a:pPr>
            <a:endParaRPr lang="en-US" baseline="30000" dirty="0" smtClean="0"/>
          </a:p>
        </p:txBody>
      </p:sp>
      <p:pic>
        <p:nvPicPr>
          <p:cNvPr id="4098" name="Picture 2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83" y="2367092"/>
            <a:ext cx="7856432" cy="441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50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– post-exercise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Goal – replace lost fluid based on body weight</a:t>
            </a:r>
          </a:p>
          <a:p>
            <a:pPr lvl="1"/>
            <a:r>
              <a:rPr lang="en-US" dirty="0" smtClean="0"/>
              <a:t>Will overestimate sweat rate for exercise &gt;</a:t>
            </a:r>
            <a:r>
              <a:rPr lang="en-US" dirty="0" smtClean="0"/>
              <a:t>3hrs</a:t>
            </a:r>
          </a:p>
          <a:p>
            <a:pPr lvl="1"/>
            <a:r>
              <a:rPr lang="en-US" dirty="0" smtClean="0"/>
              <a:t>2cups (500ml) for every </a:t>
            </a:r>
            <a:r>
              <a:rPr lang="en-US" dirty="0" err="1" smtClean="0"/>
              <a:t>lb</a:t>
            </a:r>
            <a:r>
              <a:rPr lang="en-US" dirty="0" smtClean="0"/>
              <a:t> lost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Body weight baseline = 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of 3-5 morning weigh ins (after urinating)</a:t>
            </a:r>
          </a:p>
          <a:p>
            <a:pPr lvl="1"/>
            <a:r>
              <a:rPr lang="en-US" dirty="0" smtClean="0"/>
              <a:t>Women may need more measurements to account for menstrual cycle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Sodium assists with water retention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07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– special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41405" y="1944130"/>
            <a:ext cx="10536195" cy="384706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Vomiting/diarrhea/GI conditions</a:t>
            </a:r>
          </a:p>
          <a:p>
            <a:pPr lvl="1"/>
            <a:r>
              <a:rPr lang="en-US" dirty="0" smtClean="0"/>
              <a:t>May need iv fluids, blood test, additional supplementation</a:t>
            </a:r>
          </a:p>
          <a:p>
            <a:r>
              <a:rPr lang="en-US" dirty="0" smtClean="0"/>
              <a:t>High blood pressure</a:t>
            </a:r>
          </a:p>
          <a:p>
            <a:pPr lvl="1"/>
            <a:r>
              <a:rPr lang="en-US" dirty="0" smtClean="0"/>
              <a:t>Monitor sodium intake</a:t>
            </a:r>
          </a:p>
          <a:p>
            <a:r>
              <a:rPr lang="en-US" dirty="0" smtClean="0"/>
              <a:t>Seniors</a:t>
            </a:r>
          </a:p>
          <a:p>
            <a:pPr lvl="1"/>
            <a:r>
              <a:rPr lang="en-US" dirty="0" smtClean="0"/>
              <a:t>Decreased thirst drive</a:t>
            </a:r>
          </a:p>
          <a:p>
            <a:r>
              <a:rPr lang="en-US" dirty="0" smtClean="0"/>
              <a:t>Extreme environments</a:t>
            </a:r>
          </a:p>
          <a:p>
            <a:pPr lvl="1"/>
            <a:r>
              <a:rPr lang="en-US" dirty="0" smtClean="0"/>
              <a:t>Humidity, hot, cold, impermeable clothing</a:t>
            </a:r>
          </a:p>
          <a:p>
            <a:r>
              <a:rPr lang="en-US" dirty="0" smtClean="0"/>
              <a:t>Athletes</a:t>
            </a:r>
          </a:p>
          <a:p>
            <a:pPr lvl="1"/>
            <a:r>
              <a:rPr lang="en-US" dirty="0" smtClean="0"/>
              <a:t>Prolonged exercise, tournaments (recovery)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68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Big Deal?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 is single biggest constituent in the human body</a:t>
            </a:r>
          </a:p>
          <a:p>
            <a:pPr lvl="1"/>
            <a:r>
              <a:rPr lang="en-US" dirty="0" smtClean="0"/>
              <a:t>70-75% of fat-free mass, 10-40% of fat mass</a:t>
            </a:r>
          </a:p>
          <a:p>
            <a:pPr lvl="1"/>
            <a:r>
              <a:rPr lang="en-US" dirty="0" err="1" smtClean="0"/>
              <a:t>Avg</a:t>
            </a:r>
            <a:r>
              <a:rPr lang="en-US" dirty="0" smtClean="0"/>
              <a:t> 60% of total body weight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Essential for maintaining homeostasis (life)</a:t>
            </a:r>
          </a:p>
          <a:p>
            <a:pPr lvl="2"/>
            <a:r>
              <a:rPr lang="en-US" dirty="0" smtClean="0"/>
              <a:t>Thermoregulation</a:t>
            </a:r>
          </a:p>
          <a:p>
            <a:pPr lvl="2"/>
            <a:r>
              <a:rPr lang="en-US" dirty="0" smtClean="0"/>
              <a:t>Blood sugar maintenance</a:t>
            </a:r>
          </a:p>
          <a:p>
            <a:pPr lvl="2"/>
            <a:r>
              <a:rPr lang="en-US" dirty="0" smtClean="0"/>
              <a:t>Transport of nutrients/waste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21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2648" y="1988151"/>
            <a:ext cx="10445578" cy="41325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Email me:  </a:t>
            </a:r>
            <a:r>
              <a:rPr lang="en-US" dirty="0" smtClean="0">
                <a:hlinkClick r:id="rId2"/>
              </a:rPr>
              <a:t>joanna.ford@esso.ca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Links:</a:t>
            </a:r>
          </a:p>
          <a:p>
            <a:endParaRPr lang="en-US" dirty="0" smtClean="0"/>
          </a:p>
          <a:p>
            <a:pPr lvl="1"/>
            <a:r>
              <a:rPr lang="en-US" dirty="0" err="1" smtClean="0"/>
              <a:t>Acsm</a:t>
            </a:r>
            <a:r>
              <a:rPr lang="en-US" dirty="0" smtClean="0"/>
              <a:t> </a:t>
            </a:r>
            <a:r>
              <a:rPr lang="en-US" dirty="0"/>
              <a:t>position stand: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journals.lww.com/acsm-msse/Fulltext/2007/02000/Exercise_and_Fluid_Replacement.22.aspx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Underhydration</a:t>
            </a:r>
            <a:r>
              <a:rPr lang="en-US" dirty="0" smtClean="0"/>
              <a:t> </a:t>
            </a:r>
            <a:r>
              <a:rPr lang="en-US" dirty="0"/>
              <a:t>vs dehydration: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link.springer.com/article/10.1007/s00394-018-01889-z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Precision nutrition: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www.precisionnutrition.com/all-about-dehydration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Healthy </a:t>
            </a:r>
            <a:r>
              <a:rPr lang="en-US" dirty="0"/>
              <a:t>beverage guidelines: </a:t>
            </a:r>
            <a:r>
              <a:rPr lang="en-US" dirty="0">
                <a:hlinkClick r:id="rId6"/>
              </a:rPr>
              <a:t>https://www.hsph.harvard.edu/nutritionsource/healthy-drinks-full-story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879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Water in You: Water and the Human Bod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44" y="1155829"/>
            <a:ext cx="4471493" cy="47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ater in the Human B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83" y="1155829"/>
            <a:ext cx="4787128" cy="478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0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Total water intake (</a:t>
            </a:r>
            <a:r>
              <a:rPr lang="en-US" dirty="0" err="1" smtClean="0">
                <a:solidFill>
                  <a:srgbClr val="0070C0"/>
                </a:solidFill>
              </a:rPr>
              <a:t>twi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– includes drinking water, water in beverages, water in food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Adequate Intake (</a:t>
            </a:r>
            <a:r>
              <a:rPr lang="en-US" dirty="0" err="1" smtClean="0">
                <a:solidFill>
                  <a:srgbClr val="0070C0"/>
                </a:solidFill>
              </a:rPr>
              <a:t>ai</a:t>
            </a:r>
            <a:r>
              <a:rPr lang="en-US" dirty="0" smtClean="0">
                <a:solidFill>
                  <a:srgbClr val="0070C0"/>
                </a:solidFill>
              </a:rPr>
              <a:t>) </a:t>
            </a:r>
            <a:r>
              <a:rPr lang="en-US" dirty="0" smtClean="0"/>
              <a:t>established by median </a:t>
            </a:r>
            <a:r>
              <a:rPr lang="en-US" dirty="0" err="1" smtClean="0"/>
              <a:t>twi</a:t>
            </a:r>
            <a:r>
              <a:rPr lang="en-US" dirty="0" smtClean="0"/>
              <a:t> intake from US survey data (ages 19-30)</a:t>
            </a:r>
          </a:p>
          <a:p>
            <a:pPr lvl="1"/>
            <a:r>
              <a:rPr lang="en-US" dirty="0"/>
              <a:t>3.7l men (0.7l from food)</a:t>
            </a:r>
          </a:p>
          <a:p>
            <a:pPr lvl="1"/>
            <a:r>
              <a:rPr lang="en-US" dirty="0"/>
              <a:t>2.7l women (0.5l from food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AI is established to Prevent acute effects of dehydration</a:t>
            </a:r>
          </a:p>
          <a:p>
            <a:pPr lvl="1"/>
            <a:r>
              <a:rPr lang="en-US" dirty="0" smtClean="0"/>
              <a:t>High interpersonal variance</a:t>
            </a:r>
          </a:p>
          <a:p>
            <a:pPr lvl="1"/>
            <a:r>
              <a:rPr lang="en-US" dirty="0" smtClean="0"/>
              <a:t>Does not account for ambient temps or activity level</a:t>
            </a:r>
          </a:p>
        </p:txBody>
      </p:sp>
    </p:spTree>
    <p:extLst>
      <p:ext uri="{BB962C8B-B14F-4D97-AF65-F5344CB8AC3E}">
        <p14:creationId xmlns:p14="http://schemas.microsoft.com/office/powerpoint/2010/main" val="299407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limit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No </a:t>
            </a:r>
            <a:r>
              <a:rPr lang="en-US" dirty="0" smtClean="0">
                <a:solidFill>
                  <a:srgbClr val="0070C0"/>
                </a:solidFill>
              </a:rPr>
              <a:t>tolerable upper </a:t>
            </a:r>
            <a:r>
              <a:rPr lang="en-US" dirty="0" smtClean="0">
                <a:solidFill>
                  <a:srgbClr val="0070C0"/>
                </a:solidFill>
              </a:rPr>
              <a:t>limit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en-US" dirty="0" err="1" smtClean="0">
                <a:solidFill>
                  <a:srgbClr val="0070C0"/>
                </a:solidFill>
              </a:rPr>
              <a:t>ul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 smtClean="0"/>
              <a:t>Excrete excess through urine and sweat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Acute water toxicity (</a:t>
            </a:r>
            <a:r>
              <a:rPr lang="en-US" dirty="0" err="1" smtClean="0"/>
              <a:t>hyponatremia</a:t>
            </a:r>
            <a:r>
              <a:rPr lang="en-US" dirty="0" smtClean="0"/>
              <a:t>) rare in healthy individuals under normal conditions</a:t>
            </a:r>
          </a:p>
          <a:p>
            <a:pPr lvl="1"/>
            <a:r>
              <a:rPr lang="en-US" dirty="0" smtClean="0"/>
              <a:t>Low sodium intake</a:t>
            </a:r>
          </a:p>
          <a:p>
            <a:pPr lvl="1"/>
            <a:r>
              <a:rPr lang="en-US" dirty="0" smtClean="0"/>
              <a:t>Rapid ingestion exceeding kidney’s maximal excretion rate</a:t>
            </a:r>
          </a:p>
          <a:p>
            <a:pPr lvl="2"/>
            <a:r>
              <a:rPr lang="en-US" dirty="0" smtClean="0"/>
              <a:t>0.7-1.0l/</a:t>
            </a:r>
            <a:r>
              <a:rPr lang="en-US" dirty="0" err="1" smtClean="0"/>
              <a:t>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9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149090"/>
            <a:ext cx="3930075" cy="46224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Water loss is not equal. </a:t>
            </a:r>
          </a:p>
          <a:p>
            <a:pPr lvl="1"/>
            <a:r>
              <a:rPr lang="en-US" dirty="0" smtClean="0"/>
              <a:t>10% dehydration in rats -&gt; </a:t>
            </a:r>
          </a:p>
          <a:p>
            <a:r>
              <a:rPr lang="en-US" dirty="0" smtClean="0"/>
              <a:t>Symptoms:</a:t>
            </a:r>
          </a:p>
          <a:p>
            <a:pPr lvl="1"/>
            <a:r>
              <a:rPr lang="en-US" dirty="0" smtClean="0"/>
              <a:t>Thirst</a:t>
            </a:r>
          </a:p>
          <a:p>
            <a:pPr lvl="1"/>
            <a:r>
              <a:rPr lang="en-US" dirty="0" smtClean="0"/>
              <a:t>Dry mouth</a:t>
            </a:r>
          </a:p>
          <a:p>
            <a:pPr lvl="1"/>
            <a:r>
              <a:rPr lang="en-US" dirty="0" smtClean="0"/>
              <a:t>Headache</a:t>
            </a:r>
          </a:p>
          <a:p>
            <a:pPr lvl="1"/>
            <a:r>
              <a:rPr lang="en-US" dirty="0" smtClean="0"/>
              <a:t>Muscle cramps</a:t>
            </a:r>
          </a:p>
          <a:p>
            <a:pPr lvl="1"/>
            <a:r>
              <a:rPr lang="en-US" dirty="0" smtClean="0"/>
              <a:t>Dark yellow pee</a:t>
            </a:r>
          </a:p>
          <a:p>
            <a:pPr lvl="1"/>
            <a:r>
              <a:rPr lang="en-US" dirty="0" smtClean="0"/>
              <a:t>Dizziness (severe)</a:t>
            </a:r>
          </a:p>
          <a:p>
            <a:pPr lvl="1"/>
            <a:r>
              <a:rPr lang="en-US" dirty="0" smtClean="0"/>
              <a:t>Sleepiness (severe)</a:t>
            </a:r>
          </a:p>
          <a:p>
            <a:pPr lvl="1"/>
            <a:r>
              <a:rPr lang="en-US" dirty="0" smtClean="0"/>
              <a:t>Rapid heart rate (severe)</a:t>
            </a:r>
          </a:p>
          <a:p>
            <a:pPr lvl="1"/>
            <a:r>
              <a:rPr lang="en-US" dirty="0" smtClean="0"/>
              <a:t>Rapid breathing (severe)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968" y="2149089"/>
            <a:ext cx="5128954" cy="478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9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ffusion and Osmosis – Similarities &amp; Differen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638"/>
            <a:ext cx="11430000" cy="656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88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ffects of osmosis. Cells and cancer. Cell a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375" y="909466"/>
            <a:ext cx="7383250" cy="503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46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1977082"/>
            <a:ext cx="10512107" cy="42424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osmosis</a:t>
            </a:r>
          </a:p>
          <a:p>
            <a:pPr lvl="1"/>
            <a:r>
              <a:rPr lang="en-US" dirty="0" smtClean="0"/>
              <a:t>Isotonic (milk, </a:t>
            </a:r>
            <a:r>
              <a:rPr lang="en-US" dirty="0" err="1" smtClean="0"/>
              <a:t>pedialyte</a:t>
            </a:r>
            <a:r>
              <a:rPr lang="en-US" dirty="0" smtClean="0"/>
              <a:t>, some sports drinks)</a:t>
            </a:r>
          </a:p>
          <a:p>
            <a:pPr lvl="2"/>
            <a:r>
              <a:rPr lang="en-US" dirty="0" smtClean="0"/>
              <a:t>Ideal for rehydration</a:t>
            </a:r>
          </a:p>
          <a:p>
            <a:pPr lvl="1"/>
            <a:r>
              <a:rPr lang="en-US" dirty="0" smtClean="0"/>
              <a:t>Hypertonic solutions (soda, liquor) draw water into intestine</a:t>
            </a:r>
          </a:p>
          <a:p>
            <a:pPr lvl="2"/>
            <a:r>
              <a:rPr lang="en-US" dirty="0" smtClean="0"/>
              <a:t>Can be dehydrating</a:t>
            </a:r>
          </a:p>
          <a:p>
            <a:pPr lvl="1"/>
            <a:r>
              <a:rPr lang="en-US" dirty="0" smtClean="0"/>
              <a:t>Hypotonic (distilled water) </a:t>
            </a:r>
          </a:p>
          <a:p>
            <a:pPr lvl="2"/>
            <a:r>
              <a:rPr lang="en-US" dirty="0" smtClean="0"/>
              <a:t>START PEEING BEFORE FULLY REHYDRATED</a:t>
            </a:r>
          </a:p>
          <a:p>
            <a:pPr lvl="2"/>
            <a:r>
              <a:rPr lang="en-US" dirty="0" smtClean="0"/>
              <a:t>HIGHER RISK OF HYPONATREMIA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Best hydrating liquids have some sugars, proteins, electrolytes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www.cnn.com/2019/09/25/health/best-drinks-for-hydration-wellness/index.html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3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2878</TotalTime>
  <Words>588</Words>
  <Application>Microsoft Office PowerPoint</Application>
  <PresentationFormat>Widescreen</PresentationFormat>
  <Paragraphs>138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Tw Cen MT</vt:lpstr>
      <vt:lpstr>Droplet</vt:lpstr>
      <vt:lpstr>Hydration</vt:lpstr>
      <vt:lpstr>What’s the Big Deal?</vt:lpstr>
      <vt:lpstr>PowerPoint Presentation</vt:lpstr>
      <vt:lpstr>Basic recommendations</vt:lpstr>
      <vt:lpstr>Upper limit</vt:lpstr>
      <vt:lpstr>Dehydration</vt:lpstr>
      <vt:lpstr>PowerPoint Presentation</vt:lpstr>
      <vt:lpstr>PowerPoint Presentation</vt:lpstr>
      <vt:lpstr>rehydration</vt:lpstr>
      <vt:lpstr>PowerPoint Presentation</vt:lpstr>
      <vt:lpstr>PowerPoint Presentation</vt:lpstr>
      <vt:lpstr>Underhydration</vt:lpstr>
      <vt:lpstr>PowerPoint Presentation</vt:lpstr>
      <vt:lpstr>Recommendations</vt:lpstr>
      <vt:lpstr>Recommendations (general)</vt:lpstr>
      <vt:lpstr>Recommendations – pre-exercise</vt:lpstr>
      <vt:lpstr>Recommendations – during exercise</vt:lpstr>
      <vt:lpstr>Recommendations – post-exercise</vt:lpstr>
      <vt:lpstr>Recommendations – special populations</vt:lpstr>
      <vt:lpstr>Questions??</vt:lpstr>
    </vt:vector>
  </TitlesOfParts>
  <Company>ExxonMobil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Ford, Joanna /CS</dc:creator>
  <cp:lastModifiedBy>Ford, Joanna /CS</cp:lastModifiedBy>
  <cp:revision>41</cp:revision>
  <dcterms:created xsi:type="dcterms:W3CDTF">2020-09-04T20:49:41Z</dcterms:created>
  <dcterms:modified xsi:type="dcterms:W3CDTF">2020-09-22T13:46:54Z</dcterms:modified>
</cp:coreProperties>
</file>