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1"/>
  </p:notesMasterIdLst>
  <p:sldIdLst>
    <p:sldId id="256" r:id="rId20"/>
    <p:sldId id="257" r:id="rId24"/>
    <p:sldId id="258" r:id="rId25"/>
    <p:sldId id="259" r:id="rId27"/>
    <p:sldId id="260" r:id="rId28"/>
    <p:sldId id="261" r:id="rId30"/>
    <p:sldId id="262" r:id="rId32"/>
    <p:sldId id="263" r:id="rId34"/>
    <p:sldId id="264" r:id="rId36"/>
    <p:sldId id="265" r:id="rId38"/>
    <p:sldId id="266" r:id="rId40"/>
    <p:sldId id="267" r:id="rId42"/>
    <p:sldId id="268" r:id="rId44"/>
    <p:sldId id="269" r:id="rId46"/>
    <p:sldId id="270" r:id="rId48"/>
    <p:sldId id="271" r:id="rId50"/>
    <p:sldId id="272" r:id="rId52"/>
    <p:sldId id="273" r:id="rId54"/>
    <p:sldId id="274" r:id="rId56"/>
    <p:sldId id="275" r:id="rId58"/>
    <p:sldId id="276" r:id="rId60"/>
    <p:sldId id="277" r:id="rId62"/>
    <p:sldId id="278" r:id="rId64"/>
    <p:sldId id="279" r:id="rId66"/>
    <p:sldId id="280" r:id="rId68"/>
    <p:sldId id="281" r:id="rId70"/>
    <p:sldId id="282" r:id="rId72"/>
    <p:sldId id="283" r:id="rId74"/>
    <p:sldId id="284" r:id="rId76"/>
    <p:sldId id="285" r:id="rId78"/>
    <p:sldId id="286" r:id="rId80"/>
    <p:sldId id="287" r:id="rId82"/>
    <p:sldId id="288" r:id="rId84"/>
    <p:sldId id="289" r:id="rId86"/>
    <p:sldId id="290" r:id="rId88"/>
  </p:sldIdLst>
  <p:sldSz cx="18288000" cy="10287000"/>
  <p:notesSz cx="6858000" cy="9144000"/>
  <p:embeddedFontLst>
    <p:embeddedFont>
      <p:font typeface="Open Sans" charset="1" panose="020B0606030504020204"/>
      <p:regular r:id="rId6"/>
      <p:bold r:id="rId7"/>
      <p:italic r:id="rId8"/>
      <p:boldItalic r:id="rId9"/>
    </p:embeddedFont>
    <p:embeddedFont>
      <p:font typeface="Open Sans Extra Bold" charset="1" panose="020B0906030804020204"/>
      <p:regular r:id="rId10"/>
      <p:italic r:id="rId11"/>
    </p:embeddedFont>
    <p:embeddedFont>
      <p:font typeface="Open Sans Light" charset="1" panose="020B0306030504020204"/>
      <p:regular r:id="rId12"/>
      <p:bold r:id="rId13"/>
      <p:italic r:id="rId14"/>
      <p:boldItalic r:id="rId15"/>
    </p:embeddedFont>
    <p:embeddedFont>
      <p:font typeface="Arimo" charset="1" panose="020B0604020202020204"/>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slides/slide1.xml" Type="http://schemas.openxmlformats.org/officeDocument/2006/relationships/slide"/><Relationship Id="rId21" Target="notesMasters/notesMaster1.xml" Type="http://schemas.openxmlformats.org/officeDocument/2006/relationships/notesMaster"/><Relationship Id="rId22" Target="theme/theme2.xml" Type="http://schemas.openxmlformats.org/officeDocument/2006/relationships/theme"/><Relationship Id="rId23" Target="notesSlides/notesSlide1.xml" Type="http://schemas.openxmlformats.org/officeDocument/2006/relationships/notesSlide"/><Relationship Id="rId24" Target="slides/slide2.xml" Type="http://schemas.openxmlformats.org/officeDocument/2006/relationships/slide"/><Relationship Id="rId25" Target="slides/slide3.xml" Type="http://schemas.openxmlformats.org/officeDocument/2006/relationships/slide"/><Relationship Id="rId26" Target="notesSlides/notesSlide2.xml" Type="http://schemas.openxmlformats.org/officeDocument/2006/relationships/notesSlide"/><Relationship Id="rId27" Target="slides/slide4.xml" Type="http://schemas.openxmlformats.org/officeDocument/2006/relationships/slide"/><Relationship Id="rId28" Target="slides/slide5.xml" Type="http://schemas.openxmlformats.org/officeDocument/2006/relationships/slide"/><Relationship Id="rId29" Target="notesSlides/notesSlide3.xml" Type="http://schemas.openxmlformats.org/officeDocument/2006/relationships/notesSlide"/><Relationship Id="rId3" Target="viewProps.xml" Type="http://schemas.openxmlformats.org/officeDocument/2006/relationships/viewProps"/><Relationship Id="rId30" Target="slides/slide6.xml" Type="http://schemas.openxmlformats.org/officeDocument/2006/relationships/slide"/><Relationship Id="rId31" Target="notesSlides/notesSlide4.xml" Type="http://schemas.openxmlformats.org/officeDocument/2006/relationships/notesSlide"/><Relationship Id="rId32" Target="slides/slide7.xml" Type="http://schemas.openxmlformats.org/officeDocument/2006/relationships/slide"/><Relationship Id="rId33" Target="notesSlides/notesSlide5.xml" Type="http://schemas.openxmlformats.org/officeDocument/2006/relationships/notesSlide"/><Relationship Id="rId34" Target="slides/slide8.xml" Type="http://schemas.openxmlformats.org/officeDocument/2006/relationships/slide"/><Relationship Id="rId35" Target="notesSlides/notesSlide6.xml" Type="http://schemas.openxmlformats.org/officeDocument/2006/relationships/notesSlide"/><Relationship Id="rId36" Target="slides/slide9.xml" Type="http://schemas.openxmlformats.org/officeDocument/2006/relationships/slide"/><Relationship Id="rId37" Target="notesSlides/notesSlide7.xml" Type="http://schemas.openxmlformats.org/officeDocument/2006/relationships/notesSlide"/><Relationship Id="rId38" Target="slides/slide10.xml" Type="http://schemas.openxmlformats.org/officeDocument/2006/relationships/slide"/><Relationship Id="rId39" Target="notesSlides/notesSlide8.xml" Type="http://schemas.openxmlformats.org/officeDocument/2006/relationships/notesSlide"/><Relationship Id="rId4" Target="theme/theme1.xml" Type="http://schemas.openxmlformats.org/officeDocument/2006/relationships/theme"/><Relationship Id="rId40" Target="slides/slide11.xml" Type="http://schemas.openxmlformats.org/officeDocument/2006/relationships/slide"/><Relationship Id="rId41" Target="notesSlides/notesSlide9.xml" Type="http://schemas.openxmlformats.org/officeDocument/2006/relationships/notesSlide"/><Relationship Id="rId42" Target="slides/slide12.xml" Type="http://schemas.openxmlformats.org/officeDocument/2006/relationships/slide"/><Relationship Id="rId43" Target="notesSlides/notesSlide10.xml" Type="http://schemas.openxmlformats.org/officeDocument/2006/relationships/notesSlide"/><Relationship Id="rId44" Target="slides/slide13.xml" Type="http://schemas.openxmlformats.org/officeDocument/2006/relationships/slide"/><Relationship Id="rId45" Target="notesSlides/notesSlide11.xml" Type="http://schemas.openxmlformats.org/officeDocument/2006/relationships/notesSlide"/><Relationship Id="rId46" Target="slides/slide14.xml" Type="http://schemas.openxmlformats.org/officeDocument/2006/relationships/slide"/><Relationship Id="rId47" Target="notesSlides/notesSlide12.xml" Type="http://schemas.openxmlformats.org/officeDocument/2006/relationships/notesSlide"/><Relationship Id="rId48" Target="slides/slide15.xml" Type="http://schemas.openxmlformats.org/officeDocument/2006/relationships/slide"/><Relationship Id="rId49" Target="notesSlides/notesSlide13.xml" Type="http://schemas.openxmlformats.org/officeDocument/2006/relationships/notesSlide"/><Relationship Id="rId5" Target="tableStyles.xml" Type="http://schemas.openxmlformats.org/officeDocument/2006/relationships/tableStyles"/><Relationship Id="rId50" Target="slides/slide16.xml" Type="http://schemas.openxmlformats.org/officeDocument/2006/relationships/slide"/><Relationship Id="rId51" Target="notesSlides/notesSlide14.xml" Type="http://schemas.openxmlformats.org/officeDocument/2006/relationships/notesSlide"/><Relationship Id="rId52" Target="slides/slide17.xml" Type="http://schemas.openxmlformats.org/officeDocument/2006/relationships/slide"/><Relationship Id="rId53" Target="notesSlides/notesSlide15.xml" Type="http://schemas.openxmlformats.org/officeDocument/2006/relationships/notesSlide"/><Relationship Id="rId54" Target="slides/slide18.xml" Type="http://schemas.openxmlformats.org/officeDocument/2006/relationships/slide"/><Relationship Id="rId55" Target="notesSlides/notesSlide16.xml" Type="http://schemas.openxmlformats.org/officeDocument/2006/relationships/notesSlide"/><Relationship Id="rId56" Target="slides/slide19.xml" Type="http://schemas.openxmlformats.org/officeDocument/2006/relationships/slide"/><Relationship Id="rId57" Target="notesSlides/notesSlide17.xml" Type="http://schemas.openxmlformats.org/officeDocument/2006/relationships/notesSlide"/><Relationship Id="rId58" Target="slides/slide20.xml" Type="http://schemas.openxmlformats.org/officeDocument/2006/relationships/slide"/><Relationship Id="rId59" Target="notesSlides/notesSlide18.xml" Type="http://schemas.openxmlformats.org/officeDocument/2006/relationships/notesSlide"/><Relationship Id="rId6" Target="fonts/font6.fntdata" Type="http://schemas.openxmlformats.org/officeDocument/2006/relationships/font"/><Relationship Id="rId60" Target="slides/slide21.xml" Type="http://schemas.openxmlformats.org/officeDocument/2006/relationships/slide"/><Relationship Id="rId61" Target="notesSlides/notesSlide19.xml" Type="http://schemas.openxmlformats.org/officeDocument/2006/relationships/notesSlide"/><Relationship Id="rId62" Target="slides/slide22.xml" Type="http://schemas.openxmlformats.org/officeDocument/2006/relationships/slide"/><Relationship Id="rId63" Target="notesSlides/notesSlide20.xml" Type="http://schemas.openxmlformats.org/officeDocument/2006/relationships/notesSlide"/><Relationship Id="rId64" Target="slides/slide23.xml" Type="http://schemas.openxmlformats.org/officeDocument/2006/relationships/slide"/><Relationship Id="rId65" Target="notesSlides/notesSlide21.xml" Type="http://schemas.openxmlformats.org/officeDocument/2006/relationships/notesSlide"/><Relationship Id="rId66" Target="slides/slide24.xml" Type="http://schemas.openxmlformats.org/officeDocument/2006/relationships/slide"/><Relationship Id="rId67" Target="notesSlides/notesSlide22.xml" Type="http://schemas.openxmlformats.org/officeDocument/2006/relationships/notesSlide"/><Relationship Id="rId68" Target="slides/slide25.xml" Type="http://schemas.openxmlformats.org/officeDocument/2006/relationships/slide"/><Relationship Id="rId69" Target="notesSlides/notesSlide23.xml" Type="http://schemas.openxmlformats.org/officeDocument/2006/relationships/notesSlide"/><Relationship Id="rId7" Target="fonts/font7.fntdata" Type="http://schemas.openxmlformats.org/officeDocument/2006/relationships/font"/><Relationship Id="rId70" Target="slides/slide26.xml" Type="http://schemas.openxmlformats.org/officeDocument/2006/relationships/slide"/><Relationship Id="rId71" Target="notesSlides/notesSlide24.xml" Type="http://schemas.openxmlformats.org/officeDocument/2006/relationships/notesSlide"/><Relationship Id="rId72" Target="slides/slide27.xml" Type="http://schemas.openxmlformats.org/officeDocument/2006/relationships/slide"/><Relationship Id="rId73" Target="notesSlides/notesSlide25.xml" Type="http://schemas.openxmlformats.org/officeDocument/2006/relationships/notesSlide"/><Relationship Id="rId74" Target="slides/slide28.xml" Type="http://schemas.openxmlformats.org/officeDocument/2006/relationships/slide"/><Relationship Id="rId75" Target="notesSlides/notesSlide26.xml" Type="http://schemas.openxmlformats.org/officeDocument/2006/relationships/notesSlide"/><Relationship Id="rId76" Target="slides/slide29.xml" Type="http://schemas.openxmlformats.org/officeDocument/2006/relationships/slide"/><Relationship Id="rId77" Target="notesSlides/notesSlide27.xml" Type="http://schemas.openxmlformats.org/officeDocument/2006/relationships/notesSlide"/><Relationship Id="rId78" Target="slides/slide30.xml" Type="http://schemas.openxmlformats.org/officeDocument/2006/relationships/slide"/><Relationship Id="rId79" Target="notesSlides/notesSlide28.xml" Type="http://schemas.openxmlformats.org/officeDocument/2006/relationships/notesSlide"/><Relationship Id="rId8" Target="fonts/font8.fntdata" Type="http://schemas.openxmlformats.org/officeDocument/2006/relationships/font"/><Relationship Id="rId80" Target="slides/slide31.xml" Type="http://schemas.openxmlformats.org/officeDocument/2006/relationships/slide"/><Relationship Id="rId81" Target="notesSlides/notesSlide29.xml" Type="http://schemas.openxmlformats.org/officeDocument/2006/relationships/notesSlide"/><Relationship Id="rId82" Target="slides/slide32.xml" Type="http://schemas.openxmlformats.org/officeDocument/2006/relationships/slide"/><Relationship Id="rId83" Target="notesSlides/notesSlide30.xml" Type="http://schemas.openxmlformats.org/officeDocument/2006/relationships/notesSlide"/><Relationship Id="rId84" Target="slides/slide33.xml" Type="http://schemas.openxmlformats.org/officeDocument/2006/relationships/slide"/><Relationship Id="rId85" Target="notesSlides/notesSlide31.xml" Type="http://schemas.openxmlformats.org/officeDocument/2006/relationships/notesSlide"/><Relationship Id="rId86" Target="slides/slide34.xml" Type="http://schemas.openxmlformats.org/officeDocument/2006/relationships/slide"/><Relationship Id="rId87" Target="notesSlides/notesSlide32.xml" Type="http://schemas.openxmlformats.org/officeDocument/2006/relationships/notesSlide"/><Relationship Id="rId88" Target="slides/slide35.xml" Type="http://schemas.openxmlformats.org/officeDocument/2006/relationships/slide"/><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Welcome! </a:t>
            </a:r>
          </a:p>
          <a:p>
            <a:pPr lvl="0"/>
            <a:r>
              <a:rPr lang="en-US"/>
              <a:t/>
            </a:r>
          </a:p>
          <a:p>
            <a:pPr lvl="0"/>
            <a:r>
              <a:rPr lang="en-US"/>
              <a:t>Spark conversation. </a:t>
            </a:r>
          </a:p>
          <a:p>
            <a:pPr lvl="0"/>
            <a:r>
              <a:rPr lang="en-US"/>
              <a:t>Why this topic? </a:t>
            </a:r>
          </a:p>
          <a:p>
            <a:pPr lvl="0"/>
            <a:r>
              <a:rPr lang="en-US"/>
              <a:t>What are you hoping to learn?</a:t>
            </a:r>
          </a:p>
          <a:p>
            <a:pPr lvl="0"/>
            <a:r>
              <a:rPr lang="en-US"/>
              <a:t>Any experts on this area here?</a:t>
            </a:r>
          </a:p>
          <a:p>
            <a:pPr lvl="0"/>
            <a:r>
              <a:rPr lang="en-US"/>
              <a:t/>
            </a:r>
          </a:p>
          <a:p>
            <a:pPr lvl="0"/>
            <a:r>
              <a:rPr lang="en-US"/>
              <a:t>So I will be providing practical tips and the information on the slides pertaining to specific nutrients in a follow-up email for those who wish to receive them. If you have to leave early, please be sure to grab my business card or you can write down your email on this clipboard.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One of the last frontiers of medicine. Sitgma around mental health. Practical limitations-cant do blood tests, biopsies, imaging-cant find out whats going on at the neuron or synapse. </a:t>
            </a:r>
          </a:p>
          <a:p>
            <a:pPr lvl="0"/>
            <a:r>
              <a:rPr lang="en-US"/>
              <a:t>Nutrition informs/influences the structure of the brain, structure influences function</a:t>
            </a:r>
          </a:p>
          <a:p>
            <a:pPr lvl="0"/>
            <a:r>
              <a:rPr lang="en-US"/>
              <a:t>-diseases like Alzheimers and dementia.</a:t>
            </a:r>
          </a:p>
          <a:p>
            <a:pPr lvl="0"/>
            <a:r>
              <a:rPr lang="en-US"/>
              <a:t>-mood &amp; mental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brain needs the same nutrients as other organs in the body: protein, carbohydrates, fats, vitamins &amp; minerals, and water.</a:t>
            </a:r>
          </a:p>
          <a:p>
            <a:pPr lvl="0"/>
            <a:r>
              <a:rPr lang="en-US"/>
              <a:t/>
            </a:r>
          </a:p>
          <a:p>
            <a:pPr lvl="0"/>
            <a:r>
              <a:rPr lang="en-US"/>
              <a:t>Some basic physiology about the brain:</a:t>
            </a:r>
          </a:p>
          <a:p>
            <a:pPr lvl="0"/>
            <a:r>
              <a:rPr lang="en-US"/>
              <a:t>It is about 2% of the body's weight and yet takes up 25% of the metabolic energy demands. In terms of the body, it is an energy hog. There are about 84-86 BILLION neutrons (brain cells) and 100 TRILLION synapses (or points of contact)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Our brain is an organ just like the rest of our body and will be made up of what we feed it.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 schematic of a brain cell. Many points of contact. Synapse is where some neurotransmitters are produced. Where the reactions takes place. Nucleus where the metabolism happens. Axon- where it connects the brain cells, a waxy, fatty substance coats the sheath for conduction.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Brain is made up of 60% fat!</a:t>
            </a:r>
          </a:p>
          <a:p>
            <a:pPr lvl="0"/>
            <a:r>
              <a:rPr lang="en-US"/>
              <a:t>Of all the fats in the brain, 92% will be DHA.</a:t>
            </a:r>
          </a:p>
          <a:p>
            <a:pPr lvl="0"/>
            <a:r>
              <a:rPr lang="en-US"/>
              <a:t>NOT GETTING ENOUGH!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We are not getting enough. Minimum 250-500mg/day, on average most North Americans are getting 125-140g/day and only 10% of the population are getting over 250mg/day.</a:t>
            </a:r>
          </a:p>
          <a:p>
            <a:pPr lvl="0"/>
            <a:r>
              <a:rPr lang="en-US"/>
              <a:t/>
            </a:r>
          </a:p>
          <a:p>
            <a:pPr lvl="0"/>
            <a:r>
              <a:rPr lang="en-US"/>
              <a:t>It is important to note that while you can obtain omega-3's from plant sources like walnuts and flaxseeds, there are structurally different and humans have a very poor conversation rate of ALA to EPA and DHA. </a:t>
            </a:r>
          </a:p>
          <a:p>
            <a:pPr lvl="0"/>
            <a:r>
              <a:rPr lang="en-US"/>
              <a:t/>
            </a:r>
          </a:p>
          <a:p>
            <a:pPr lvl="0"/>
            <a:r>
              <a:rPr lang="en-US"/>
              <a:t>Research has focused mainly on EPA and DHA and has skimmed over DPA. The support is strong for EPA and DHA for supporting mental health. Most supplements contain EPA and DHA (fish, squid, or algae based). New product on the market made from seal blubber, contains all three. Fish &amp; seafood contain all three as well. Take away: all three are important. But EPA and DHA will suffice. lots of evidence to support this.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Your brain can use both glucose  (derived from the digestion of dietary carbohydrates AND from the conversion of dietary fats and proteins as needed). </a:t>
            </a:r>
          </a:p>
          <a:p>
            <a:pPr lvl="0"/>
            <a:r>
              <a:rPr lang="en-US"/>
              <a:t/>
            </a:r>
          </a:p>
          <a:p>
            <a:pPr lvl="0"/>
            <a:r>
              <a:rPr lang="en-US"/>
              <a:t>The brain can use ketones as well. They're produced from fat for those who follow a ketogenic or low carb, high fat diet. Lots of way for the brain to get the fuel that it needs, definitely need a lot of fuel.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Protein is digested and broken down into amino acids. Amino acids are the building blocks of neurotransmitters; the chemical compounds that your neutrons use to talk to each other. </a:t>
            </a:r>
          </a:p>
          <a:p>
            <a:pPr lvl="0"/>
            <a:r>
              <a:rPr lang="en-US"/>
              <a:t/>
            </a:r>
          </a:p>
          <a:p>
            <a:pPr lvl="0"/>
            <a:r>
              <a:rPr lang="en-US"/>
              <a:t>Dozens of neurotransmitters:</a:t>
            </a:r>
          </a:p>
          <a:p>
            <a:pPr lvl="0"/>
            <a:r>
              <a:rPr lang="en-US"/>
              <a:t>Serotonin,</a:t>
            </a:r>
          </a:p>
          <a:p>
            <a:pPr lvl="0"/>
            <a:r>
              <a:rPr lang="en-US"/>
              <a:t>Dopamine</a:t>
            </a:r>
          </a:p>
          <a:p>
            <a:pPr lvl="0"/>
            <a:r>
              <a:rPr lang="en-US"/>
              <a:t>Nor-epinephrine</a:t>
            </a:r>
          </a:p>
          <a:p>
            <a:pPr lvl="0"/>
            <a:r>
              <a:rPr lang="en-US"/>
              <a:t>GABA</a:t>
            </a:r>
          </a:p>
          <a:p>
            <a:pPr lvl="0"/>
            <a:r>
              <a:rPr lang="en-US"/>
              <a:t>melatonin</a:t>
            </a:r>
          </a:p>
          <a:p>
            <a:pPr lvl="0"/>
            <a:r>
              <a:rPr lang="en-US"/>
              <a:t>Acetlycholine.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p>
          <a:p>
            <a:pPr lvl="0"/>
            <a:r>
              <a:rPr lang="en-US"/>
              <a:t>Choline is a vitamin-like compound.</a:t>
            </a:r>
          </a:p>
          <a:p>
            <a:pPr lvl="0"/>
            <a:r>
              <a:rPr lang="en-US"/>
              <a:t>Adequate intake 425mg/day 55omg/day men. </a:t>
            </a:r>
          </a:p>
          <a:p>
            <a:pPr lvl="0"/>
            <a:r>
              <a:rPr lang="en-US"/>
              <a:t>Estimated the average person gets about half that amount.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Rust-proofing the brain.</a:t>
            </a:r>
          </a:p>
          <a:p>
            <a:pPr lvl="0"/>
            <a:r>
              <a:rPr lang="en-US"/>
              <a:t/>
            </a:r>
          </a:p>
          <a:p>
            <a:pPr lvl="0"/>
            <a:r>
              <a:rPr lang="en-US"/>
              <a:t>phyto means plant. plant nutrients. Thousands found in the food supply. Help to prevent oxidation or damage to cells.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Hi!</a:t>
            </a:r>
          </a:p>
          <a:p>
            <a:pPr lvl="0"/>
            <a:r>
              <a:rPr lang="en-US"/>
              <a:t/>
            </a:r>
          </a:p>
          <a:p>
            <a:pPr lvl="0"/>
            <a:r>
              <a:rPr lang="en-US"/>
              <a:t>I am a______</a:t>
            </a:r>
          </a:p>
          <a:p>
            <a:pPr lvl="0"/>
            <a:r>
              <a:rPr lang="en-US"/>
              <a:t> Dietitians work in many different areas of practice, but the common theme is that we use evidence based research in advising the public on nutrition choices. </a:t>
            </a:r>
          </a:p>
          <a:p>
            <a:pPr lvl="0"/>
            <a:r>
              <a:rPr lang="en-US"/>
              <a:t/>
            </a:r>
          </a:p>
          <a:p>
            <a:pPr lvl="0"/>
            <a:r>
              <a:rPr lang="en-US"/>
              <a:t>So a question I often get when giving these types of presentations is what is the evidence? In the field of mental health, we don't have many landmark studies but the evidence is rapidly growing. And a quote from a researcher from the 90's said this: " if no randomized trial has been carried out for our patient's predicament, we must follow the trail to the next best external evidence and work from there."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Lutein &amp; Zeaxanthin</a:t>
            </a:r>
          </a:p>
          <a:p>
            <a:pPr lvl="0"/>
            <a:r>
              <a:rPr lang="en-US"/>
              <a:t/>
            </a:r>
          </a:p>
          <a:p>
            <a:pPr lvl="0"/>
            <a:r>
              <a:rPr lang="en-US"/>
              <a:t>Concentrated in the brain. Potent anti-inflammatory properties. </a:t>
            </a:r>
          </a:p>
          <a:p>
            <a:pPr lvl="0"/>
            <a:r>
              <a:rPr lang="en-US"/>
              <a:t>Older adults- lutein wish diets. There scores are much lower, ten years younger than biological age. </a:t>
            </a:r>
          </a:p>
          <a:p>
            <a:pPr lvl="0"/>
            <a:r>
              <a:rPr lang="en-US"/>
              <a:t>Healthy diet- lutein makes up 16% of carotenoids . Yellow colour. 66-70% percent of the brains.</a:t>
            </a:r>
          </a:p>
          <a:p>
            <a:pPr lvl="0"/>
            <a:r>
              <a:rPr lang="en-US"/>
              <a:t/>
            </a:r>
          </a:p>
          <a:p>
            <a:pPr lvl="0"/>
            <a:r>
              <a:rPr lang="en-US"/>
              <a:t>Dark green vegetables, corn, egg yolks, avocados, green peas.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Inflammation is not bad, just the bodies attempt at self-producing. Heal process. Immune system. Inflammation because problematic when it becomes chronic and on going, low grade. A source of inflammation that is not being healed.</a:t>
            </a:r>
          </a:p>
          <a:p>
            <a:pPr lvl="0"/>
            <a:r>
              <a:rPr lang="en-US"/>
              <a:t>A cause and an effect of chronic disease.</a:t>
            </a:r>
          </a:p>
          <a:p>
            <a:pPr lvl="0"/>
            <a:r>
              <a:rPr lang="en-US"/>
              <a:t>Impact mood- chronic background inflammation with worsening depression, OCD, and anxiety.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Nutrient dense foods. From both animal and plants. Increasing intake of minimally processed foods. Animal foods are nutrient dense, more concentrated in smaller serving size. It includes both.</a:t>
            </a:r>
          </a:p>
          <a:p>
            <a:pPr lvl="0"/>
            <a:r>
              <a:rPr lang="en-US"/>
              <a:t/>
            </a:r>
          </a:p>
          <a:p>
            <a:pPr lvl="0"/>
            <a:r>
              <a:rPr lang="en-US"/>
              <a:t>Low alcohol.</a:t>
            </a:r>
          </a:p>
          <a:p>
            <a:pPr lvl="0"/>
            <a:r>
              <a:rPr lang="en-US"/>
              <a:t/>
            </a:r>
          </a:p>
          <a:p>
            <a:pPr lvl="0"/>
            <a:r>
              <a:rPr lang="en-US"/>
              <a:t>Naturally low in ultra-processed food due to displacement.</a:t>
            </a:r>
          </a:p>
          <a:p>
            <a:pPr lvl="0"/>
            <a:r>
              <a:rPr lang="en-US"/>
              <a:t/>
            </a:r>
          </a:p>
          <a:p>
            <a:pPr lvl="0"/>
            <a:r>
              <a:rPr lang="en-US"/>
              <a:t>More fish &amp; seafood.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To illustrate, if magnesium requirements are not ideally met, magnesium will be diverted to essential functions. Maintaining normal nerve and muscle function, and keeping a steady heart beat is more of a priority than ensuring the brain has enough magnesium to support your mood for example. </a:t>
            </a:r>
          </a:p>
          <a:p>
            <a:pPr lvl="0"/>
            <a:r>
              <a:rPr lang="en-US"/>
              <a:t/>
            </a:r>
          </a:p>
          <a:p>
            <a:pPr lvl="0"/>
            <a:r>
              <a:rPr lang="en-US"/>
              <a:t>Given that many studies indicate most of us routinely miss the mark when it comes to meeting nutrient requirements; targeted supplementation of specific nutrients shown to support brain and mental health might be worth considering. </a:t>
            </a:r>
          </a:p>
          <a:p>
            <a:pPr lvl="0"/>
            <a:r>
              <a:rPr lang="en-US"/>
              <a:t/>
            </a:r>
          </a:p>
          <a:p>
            <a:pPr lvl="0"/>
            <a:r>
              <a:rPr lang="en-US"/>
              <a:t>You cannot out medicate a poor diet. </a:t>
            </a:r>
          </a:p>
          <a:p>
            <a:pPr lvl="0"/>
            <a:r>
              <a:rPr lang="en-US"/>
              <a:t>No amount of mood stabilizers can make up for a nutrient deficiency.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Lutein &amp; Zeaxanthin: carotenoids benefits cognition, memory, and learning. </a:t>
            </a:r>
          </a:p>
          <a:p>
            <a:pPr lvl="0"/>
            <a:r>
              <a:rPr lang="en-US"/>
              <a:t/>
            </a:r>
          </a:p>
          <a:p>
            <a:pPr lvl="0"/>
            <a:r>
              <a:rPr lang="en-US"/>
              <a:t>Low intakes associated with mood changes and mood disorders, and poor </a:t>
            </a:r>
          </a:p>
          <a:p>
            <a:pPr lvl="0"/>
            <a:r>
              <a:rPr lang="en-US"/>
              <a:t/>
            </a:r>
          </a:p>
          <a:p>
            <a:pPr lvl="0"/>
            <a:r>
              <a:rPr lang="en-US"/>
              <a:t>To give you an idea, a cup of cooked kale has 23mg.</a:t>
            </a:r>
          </a:p>
          <a:p>
            <a:pPr lvl="0"/>
            <a:r>
              <a:rPr lang="en-US"/>
              <a:t/>
            </a:r>
          </a:p>
          <a:p>
            <a:pPr lvl="0"/>
            <a:r>
              <a:rPr lang="en-US"/>
              <a:t>Supplements look for something with both. 2-3mg in a multivitamin unless in an eye specific formula.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Omega-3's</a:t>
            </a:r>
          </a:p>
          <a:p>
            <a:pPr lvl="0"/>
            <a:r>
              <a:rPr lang="en-US"/>
              <a:t/>
            </a:r>
          </a:p>
          <a:p>
            <a:pPr lvl="0"/>
            <a:r>
              <a:rPr lang="en-US"/>
              <a:t>Best sources:</a:t>
            </a:r>
          </a:p>
          <a:p>
            <a:pPr lvl="0"/>
            <a:r>
              <a:rPr lang="en-US"/>
              <a:t>fish &amp; seafood</a:t>
            </a:r>
          </a:p>
          <a:p>
            <a:pPr lvl="0"/>
            <a:r>
              <a:rPr lang="en-US"/>
              <a:t>fortified eggs</a:t>
            </a:r>
          </a:p>
          <a:p>
            <a:pPr lvl="0"/>
            <a:r>
              <a:rPr lang="en-US"/>
              <a:t>supplements</a:t>
            </a:r>
          </a:p>
          <a:p>
            <a:pPr lvl="0"/>
            <a:r>
              <a:rPr lang="en-US"/>
              <a:t/>
            </a:r>
          </a:p>
          <a:p>
            <a:pPr lvl="0"/>
            <a:r>
              <a:rPr lang="en-US"/>
              <a:t>EPA: mood</a:t>
            </a:r>
          </a:p>
          <a:p>
            <a:pPr lvl="0"/>
            <a:r>
              <a:rPr lang="en-US"/>
              <a:t>DHA: structure</a:t>
            </a:r>
          </a:p>
          <a:p>
            <a:pPr lvl="0"/>
            <a:r>
              <a:rPr lang="en-US"/>
              <a:t/>
            </a:r>
          </a:p>
          <a:p>
            <a:pPr lvl="0"/>
            <a:r>
              <a:rPr lang="en-US"/>
              <a:t>Saturation: 8-10 weeks. The old fats have to turn over in the brain.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States 1000mg of salmon oil but only 80mg of EPA and 70mg DHA. Read carefully. </a:t>
            </a:r>
          </a:p>
          <a:p>
            <a:pPr lvl="0"/>
            <a:r>
              <a:rPr lang="en-US"/>
              <a:t/>
            </a:r>
          </a:p>
          <a:p>
            <a:pPr lvl="0"/>
            <a:r>
              <a:rPr lang="en-US"/>
              <a:t>Vegetarian Brands include NutriSea, Flora DHA Vegetarian Algae, Sisu.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Be sure its vitamin D3 not D2 which is less potent.</a:t>
            </a:r>
          </a:p>
          <a:p>
            <a:pPr lvl="0"/>
            <a:r>
              <a:rPr lang="en-US"/>
              <a:t/>
            </a:r>
          </a:p>
          <a:p>
            <a:pPr lvl="0"/>
            <a:r>
              <a:rPr lang="en-US"/>
              <a:t>Again, 8-10 weeks to reach benefits, give it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Magnesium is great, overall brain and mental health nutrient. As a mineral, it's combined with other compounds to form different salts.</a:t>
            </a:r>
          </a:p>
          <a:p>
            <a:pPr lvl="0"/>
            <a:r>
              <a:rPr lang="en-US"/>
              <a:t/>
            </a:r>
          </a:p>
          <a:p>
            <a:pPr lvl="0"/>
            <a:r>
              <a:rPr lang="en-US"/>
              <a:t>This matter because the types of salt influences how well magnesium is absorbed by your body. The least absorbable is magnesium oxide. Go fo supplements that contain magnesium citrate, bisglycinate or glycerinate or malate. </a:t>
            </a:r>
          </a:p>
          <a:p>
            <a:pPr lvl="0"/>
            <a:r>
              <a:rPr lang="en-US"/>
              <a:t/>
            </a:r>
          </a:p>
          <a:p>
            <a:pPr lvl="0"/>
            <a:r>
              <a:rPr lang="en-US"/>
              <a:t>typical effective doses are 200 mg of elemental magnesium, twice a 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What is Mental Health?</a:t>
            </a:r>
          </a:p>
          <a:p>
            <a:pPr lvl="0"/>
            <a:r>
              <a:rPr lang="en-US"/>
              <a:t/>
            </a:r>
          </a:p>
          <a:p>
            <a:pPr lvl="0"/>
            <a:r>
              <a:rPr lang="en-US"/>
              <a:t>Good mental health allows you to feel, think and act in ways that help you enjoy life and cope with its challenges. This can be positively or negatively influenced by:</a:t>
            </a:r>
          </a:p>
          <a:p>
            <a:pPr lvl="0"/>
            <a:r>
              <a:rPr lang="en-US"/>
              <a:t/>
            </a:r>
          </a:p>
          <a:p>
            <a:pPr lvl="0"/>
            <a:r>
              <a:rPr lang="en-US"/>
              <a:t>life experiences, such as:</a:t>
            </a:r>
          </a:p>
          <a:p>
            <a:pPr lvl="0"/>
            <a:r>
              <a:rPr lang="en-US"/>
              <a:t>family situation</a:t>
            </a:r>
          </a:p>
          <a:p>
            <a:pPr lvl="0"/>
            <a:r>
              <a:rPr lang="en-US"/>
              <a:t>the death of a loved one</a:t>
            </a:r>
          </a:p>
          <a:p>
            <a:pPr lvl="0"/>
            <a:r>
              <a:rPr lang="en-US"/>
              <a:t>financial and employment status</a:t>
            </a:r>
          </a:p>
          <a:p>
            <a:pPr lvl="0"/>
            <a:r>
              <a:rPr lang="en-US"/>
              <a:t>relationships with others, such as your:</a:t>
            </a:r>
          </a:p>
          <a:p>
            <a:pPr lvl="0"/>
            <a:r>
              <a:rPr lang="en-US"/>
              <a:t>friends</a:t>
            </a:r>
          </a:p>
          <a:p>
            <a:pPr lvl="0"/>
            <a:r>
              <a:rPr lang="en-US"/>
              <a:t>family members</a:t>
            </a:r>
          </a:p>
          <a:p>
            <a:pPr lvl="0"/>
            <a:r>
              <a:rPr lang="en-US"/>
              <a:t>co-workers</a:t>
            </a:r>
          </a:p>
          <a:p>
            <a:pPr lvl="0"/>
            <a:r>
              <a:rPr lang="en-US"/>
              <a:t>schoolmates</a:t>
            </a:r>
          </a:p>
          <a:p>
            <a:pPr lvl="0"/>
            <a:r>
              <a:rPr lang="en-US"/>
              <a:t>work or school environment</a:t>
            </a:r>
          </a:p>
          <a:p>
            <a:pPr lvl="0"/>
            <a:r>
              <a:rPr lang="en-US"/>
              <a:t>physical health, such as problems caused by:</a:t>
            </a:r>
          </a:p>
          <a:p>
            <a:pPr lvl="0"/>
            <a:r>
              <a:rPr lang="en-US"/>
              <a:t>long-term illness</a:t>
            </a:r>
          </a:p>
          <a:p>
            <a:pPr lvl="0"/>
            <a:r>
              <a:rPr lang="en-US"/>
              <a:t>alcohol or drug abuse</a:t>
            </a:r>
          </a:p>
          <a:p>
            <a:pPr lvl="0"/>
            <a:r>
              <a:rPr lang="en-US"/>
              <a:t>the type of community you live in</a:t>
            </a:r>
          </a:p>
          <a:p>
            <a:pPr lvl="0"/>
            <a:r>
              <a:rPr lang="en-US"/>
              <a:t>is it a supportive and trusting community or one where everyone keeps to themselves?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Bvitamins play a central role in brain health. Because they work together, its best to take them together. </a:t>
            </a:r>
          </a:p>
          <a:p>
            <a:pPr lvl="0"/>
            <a:r>
              <a:rPr lang="en-US"/>
              <a:t/>
            </a:r>
          </a:p>
          <a:p>
            <a:pPr lvl="0"/>
            <a:r>
              <a:rPr lang="en-US"/>
              <a:t>B complex can be bough as a standalone or as part of a multivitamin. It is important to be conscuiouenscious of folate. Keep it to a max of 1mg per day, per dosage. </a:t>
            </a:r>
          </a:p>
          <a:p>
            <a:pPr lvl="0"/>
            <a:r>
              <a:rPr lang="en-US"/>
              <a:t/>
            </a:r>
          </a:p>
          <a:p>
            <a:pPr lvl="0"/>
            <a:r>
              <a:rPr lang="en-US"/>
              <a:t>B vitamins can reduce the risk for cognitive decline when the brain has ample omega-3 fats in its neurons. A great example of synergy.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Benefits:</a:t>
            </a:r>
          </a:p>
          <a:p>
            <a:pPr lvl="0"/>
            <a:r>
              <a:rPr lang="en-US"/>
              <a:t>Food freedom</a:t>
            </a:r>
          </a:p>
          <a:p>
            <a:pPr lvl="0"/>
            <a:r>
              <a:rPr lang="en-US"/>
              <a:t>Weight stabilization</a:t>
            </a:r>
          </a:p>
          <a:p>
            <a:pPr lvl="0"/>
            <a:r>
              <a:rPr lang="en-US"/>
              <a:t>Reduces risk of eating disorders</a:t>
            </a:r>
          </a:p>
          <a:p>
            <a:pPr lvl="0"/>
            <a:r>
              <a:rPr lang="en-US"/>
              <a:t>Flexible eating</a:t>
            </a:r>
          </a:p>
          <a:p>
            <a:pPr lvl="0"/>
            <a:r>
              <a:rPr lang="en-US"/>
              <a:t/>
            </a:r>
          </a:p>
          <a:p>
            <a:pPr lvl="0"/>
            <a:r>
              <a:rPr lang="en-US"/>
              <a:t>Daily Intake</a:t>
            </a:r>
          </a:p>
          <a:p>
            <a:pPr lvl="0"/>
            <a:r>
              <a:rPr lang="en-US"/>
              <a:t>guided by hunger and cravings</a:t>
            </a:r>
          </a:p>
          <a:p>
            <a:pPr lvl="0"/>
            <a:r>
              <a:rPr lang="en-US"/>
              <a:t>eaten with awareness</a:t>
            </a:r>
          </a:p>
          <a:p>
            <a:pPr lvl="0"/>
            <a:r>
              <a:rPr lang="en-US"/>
              <a:t>contains no traces of guilt, morality, or shame</a:t>
            </a:r>
          </a:p>
          <a:p>
            <a:pPr lvl="0"/>
            <a:r>
              <a:rPr lang="en-US"/>
              <a:t/>
            </a:r>
          </a:p>
          <a:p>
            <a:pPr lvl="0"/>
            <a:r>
              <a:rPr lang="en-US"/>
              <a:t>Food sources:</a:t>
            </a:r>
          </a:p>
          <a:p>
            <a:pPr lvl="0"/>
            <a:r>
              <a:rPr lang="en-US"/>
              <a:t>all foods and no food depending on the eater.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Your brain needs quality nutrition to be at its best.</a:t>
            </a:r>
          </a:p>
          <a:p>
            <a:pPr lvl="0"/>
            <a:r>
              <a:rPr lang="en-US"/>
              <a:t/>
            </a:r>
          </a:p>
          <a:p>
            <a:pPr lvl="0"/>
            <a:r>
              <a:rPr lang="en-US"/>
              <a:t>A helthy diet is the foundation to supporting healthy moods.</a:t>
            </a:r>
          </a:p>
          <a:p>
            <a:pPr lvl="0"/>
            <a:r>
              <a:rPr lang="en-US"/>
              <a:t/>
            </a:r>
          </a:p>
          <a:p>
            <a:pPr lvl="0"/>
            <a:r>
              <a:rPr lang="en-US"/>
              <a:t>3. It's never too late to nourish your brain with a healthy diet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In any given year, 1 in 5 Canadians experiences a mental illness or addiction problem.1</a:t>
            </a:r>
          </a:p>
          <a:p>
            <a:pPr lvl="0"/>
            <a:r>
              <a:rPr lang="en-US"/>
              <a:t/>
            </a:r>
          </a:p>
          <a:p>
            <a:pPr lvl="0"/>
            <a:r>
              <a:rPr lang="en-US"/>
              <a:t>By the time Canadians reach 40 years of age, 1 in 2 have—or have had—a mental illness.1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Why is mental health such a concern?</a:t>
            </a:r>
          </a:p>
          <a:p>
            <a:pPr lvl="0"/>
            <a:r>
              <a:rPr lang="en-US"/>
              <a:t>The economic burden of mental illness in Canada is estimated at $51 billion per year. </a:t>
            </a:r>
          </a:p>
          <a:p>
            <a:pPr lvl="0"/>
            <a:r>
              <a:rPr lang="en-US"/>
              <a:t>This includes health care costs, lost productivity, and reductions in health-related quality of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 won't go into too much detail here but there is generalized anxiety disorder, and social anxiety disorder.</a:t>
            </a:r>
          </a:p>
          <a:p>
            <a:pPr lvl="0"/>
            <a:r>
              <a:rPr lang="en-US"/>
              <a:t/>
            </a:r>
          </a:p>
          <a:p>
            <a:pPr lvl="0"/>
            <a:r>
              <a:rPr lang="en-US"/>
              <a:t>Attention Disorders so</a:t>
            </a:r>
          </a:p>
          <a:p>
            <a:pPr lvl="0"/>
            <a:r>
              <a:rPr lang="en-US"/>
              <a:t>-Attention Deficit Disorder</a:t>
            </a:r>
          </a:p>
          <a:p>
            <a:pPr lvl="0"/>
            <a:r>
              <a:rPr lang="en-US"/>
              <a:t>-Attention Deficit Hyperactive Disorder</a:t>
            </a:r>
          </a:p>
          <a:p>
            <a:pPr lvl="0"/>
            <a:r>
              <a:rPr lang="en-US"/>
              <a:t/>
            </a:r>
          </a:p>
          <a:p>
            <a:pPr lvl="0"/>
            <a:r>
              <a:rPr lang="en-US"/>
              <a:t>Eating Disorders:</a:t>
            </a:r>
          </a:p>
          <a:p>
            <a:pPr lvl="0"/>
            <a:r>
              <a:rPr lang="en-US"/>
              <a:t>Anorexia Nervosa</a:t>
            </a:r>
          </a:p>
          <a:p>
            <a:pPr lvl="0"/>
            <a:r>
              <a:rPr lang="en-US"/>
              <a:t>Bulimia Nervosa</a:t>
            </a:r>
          </a:p>
          <a:p>
            <a:pPr lvl="0"/>
            <a:r>
              <a:rPr lang="en-US"/>
              <a:t>Binge Eating Disorder</a:t>
            </a:r>
          </a:p>
          <a:p>
            <a:pPr lvl="0"/>
            <a:r>
              <a:rPr lang="en-US"/>
              <a:t/>
            </a:r>
          </a:p>
          <a:p>
            <a:pPr lvl="0"/>
            <a:r>
              <a:rPr lang="en-US"/>
              <a:t>Mood disorders:</a:t>
            </a:r>
          </a:p>
          <a:p>
            <a:pPr lvl="0"/>
            <a:r>
              <a:rPr lang="en-US"/>
              <a:t>Bipolar 1&amp;2</a:t>
            </a:r>
          </a:p>
          <a:p>
            <a:pPr lvl="0"/>
            <a:r>
              <a:rPr lang="en-US"/>
              <a:t>Major depressive disorder- clinical depression, immobilized, neglect self-care, can't go to work.</a:t>
            </a:r>
          </a:p>
          <a:p>
            <a:pPr lvl="0"/>
            <a:r>
              <a:rPr lang="en-US"/>
              <a:t>Postpartum-</a:t>
            </a:r>
          </a:p>
          <a:p>
            <a:pPr lvl="0"/>
            <a:r>
              <a:rPr lang="en-US"/>
              <a:t>Dysthymic- a general funk, not fully on major depressive disorder. Can go to work. </a:t>
            </a:r>
          </a:p>
          <a:p>
            <a:pPr lvl="0"/>
            <a:r>
              <a:rPr lang="en-US"/>
              <a:t/>
            </a:r>
          </a:p>
          <a:p>
            <a:pPr lvl="0"/>
            <a:r>
              <a:rPr lang="en-US"/>
              <a:t>Seasonal Affective Disorder-change in mood and motivation.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Obsessive Compulsive Disorder</a:t>
            </a:r>
          </a:p>
          <a:p>
            <a:pPr lvl="0"/>
            <a:r>
              <a:rPr lang="en-US"/>
              <a:t/>
            </a:r>
          </a:p>
          <a:p>
            <a:pPr lvl="0"/>
            <a:r>
              <a:rPr lang="en-US"/>
              <a:t>Post traumatic stress disorder</a:t>
            </a:r>
          </a:p>
          <a:p>
            <a:pPr lvl="0"/>
            <a:r>
              <a:rPr lang="en-US"/>
              <a:t/>
            </a:r>
          </a:p>
          <a:p>
            <a:pPr lvl="0"/>
            <a:r>
              <a:rPr lang="en-US"/>
              <a:t>Psychotic disorders</a:t>
            </a:r>
          </a:p>
          <a:p>
            <a:pPr lvl="0"/>
            <a:r>
              <a:rPr lang="en-US"/>
              <a:t>-Schizophrenia</a:t>
            </a:r>
          </a:p>
          <a:p>
            <a:pPr lvl="0"/>
            <a:r>
              <a:rPr lang="en-US"/>
              <a:t/>
            </a:r>
          </a:p>
          <a:p>
            <a:pPr lvl="0"/>
            <a:r>
              <a:rPr lang="en-US"/>
              <a:t>Personality Disorders</a:t>
            </a:r>
          </a:p>
          <a:p>
            <a:pPr lvl="0"/>
            <a:r>
              <a:rPr lang="en-US"/>
              <a:t>-OCPD, narcissistic </a:t>
            </a:r>
          </a:p>
          <a:p>
            <a:pPr lvl="0"/>
            <a:r>
              <a:rPr lang="en-US"/>
              <a:t>-boarderline</a:t>
            </a:r>
          </a:p>
          <a:p>
            <a:pPr lvl="0"/>
            <a:r>
              <a:rPr lang="en-US"/>
              <a:t/>
            </a:r>
          </a:p>
          <a:p>
            <a:pPr lvl="0"/>
            <a:r>
              <a:rPr lang="en-US"/>
              <a:t>Substance Use Disorder</a:t>
            </a:r>
          </a:p>
          <a:p>
            <a:pPr lvl="0"/>
            <a:r>
              <a:rPr lang="en-US"/>
              <a:t>-alcohol</a:t>
            </a:r>
          </a:p>
          <a:p>
            <a:pPr lvl="0"/>
            <a:r>
              <a:rPr lang="en-US"/>
              <a:t>substances</a:t>
            </a:r>
          </a:p>
          <a:p>
            <a:pPr lvl="0"/>
            <a:r>
              <a:rPr lang="en-US"/>
              <a:t>-opioids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When we eat something delicious, our brain floods with dopamine and serotonin and all the feel goof neurotransmitters. Social support of eating with others. Know as the Hedonic principles of food and beverages. </a:t>
            </a:r>
          </a:p>
          <a:p>
            <a:pPr lvl="0"/>
            <a:r>
              <a:rPr lang="en-US"/>
              <a:t/>
            </a:r>
          </a:p>
          <a:p>
            <a:pPr lvl="0"/>
            <a:r>
              <a:rPr lang="en-US"/>
              <a:t>Food provides the essential nutrients need for proper brain function, and mood regulation</a:t>
            </a:r>
          </a:p>
          <a:p>
            <a:pPr lvl="0"/>
            <a:r>
              <a:rPr lang="en-US"/>
              <a:t/>
            </a:r>
          </a:p>
          <a:p>
            <a:pPr lvl="0"/>
            <a:r>
              <a:rPr lang="en-US"/>
              <a:t>Food provides the building blocks to nourish the brain, just like our other organs.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Low mood/mental illness/substance abuse</a:t>
            </a:r>
          </a:p>
          <a:p>
            <a:pPr lvl="0"/>
            <a:r>
              <a:rPr lang="en-US"/>
              <a:t>As this persists, results in poor intake because of decreased appetite, which leads to worse mood, and continuous cycle of poor intake, leading to changes in brain structure.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2.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4.png" Type="http://schemas.openxmlformats.org/officeDocument/2006/relationships/image"/><Relationship Id="rId4" Target="../media/image1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4.jpeg" Type="http://schemas.openxmlformats.org/officeDocument/2006/relationships/image"/><Relationship Id="rId4" Target="../media/image25.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4.jpeg" Type="http://schemas.openxmlformats.org/officeDocument/2006/relationships/image"/><Relationship Id="rId4" Target="../media/image26.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4.jpeg" Type="http://schemas.openxmlformats.org/officeDocument/2006/relationships/image"/><Relationship Id="rId4" Target="../media/image2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24.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24.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24.jpeg" Type="http://schemas.openxmlformats.org/officeDocument/2006/relationships/image"/><Relationship Id="rId4" Target="../media/image2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29.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30.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30.jpeg" Type="http://schemas.openxmlformats.org/officeDocument/2006/relationships/image"/><Relationship Id="rId4" Target="../media/image31.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30.jpeg" Type="http://schemas.openxmlformats.org/officeDocument/2006/relationships/image"/><Relationship Id="rId4" Target="../media/image32.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3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30.jpeg" Type="http://schemas.openxmlformats.org/officeDocument/2006/relationships/image"/><Relationship Id="rId4" Target="../media/image34.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30.jpeg" Type="http://schemas.openxmlformats.org/officeDocument/2006/relationships/image"/><Relationship Id="rId4" Target="../media/image35.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30.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36.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jpe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7.jpeg" Type="http://schemas.openxmlformats.org/officeDocument/2006/relationships/image"/><Relationship Id="rId4"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jpeg" Type="http://schemas.openxmlformats.org/officeDocument/2006/relationships/image"/><Relationship Id="rId4"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140724" y="-150232"/>
            <a:ext cx="18550433" cy="8134525"/>
          </a:xfrm>
          <a:prstGeom prst="rect">
            <a:avLst/>
          </a:prstGeom>
          <a:solidFill>
            <a:srgbClr val="2E414D"/>
          </a:solidFill>
        </p:spPr>
      </p:sp>
      <p:grpSp>
        <p:nvGrpSpPr>
          <p:cNvPr name="Group 3" id="3"/>
          <p:cNvGrpSpPr/>
          <p:nvPr/>
        </p:nvGrpSpPr>
        <p:grpSpPr>
          <a:xfrm rot="0">
            <a:off x="-140724" y="664422"/>
            <a:ext cx="18550433" cy="213494"/>
            <a:chOff x="0" y="0"/>
            <a:chExt cx="24733911" cy="284659"/>
          </a:xfrm>
        </p:grpSpPr>
        <p:sp>
          <p:nvSpPr>
            <p:cNvPr name="AutoShape 4" id="4"/>
            <p:cNvSpPr/>
            <p:nvPr/>
          </p:nvSpPr>
          <p:spPr>
            <a:xfrm rot="0">
              <a:off x="14828583" y="0"/>
              <a:ext cx="9905329" cy="257804"/>
            </a:xfrm>
            <a:prstGeom prst="rect">
              <a:avLst/>
            </a:prstGeom>
            <a:solidFill>
              <a:srgbClr val="FAFEFF"/>
            </a:solidFill>
          </p:spPr>
        </p:sp>
        <p:sp>
          <p:nvSpPr>
            <p:cNvPr name="AutoShape 5" id="5"/>
            <p:cNvSpPr/>
            <p:nvPr/>
          </p:nvSpPr>
          <p:spPr>
            <a:xfrm rot="0">
              <a:off x="0" y="0"/>
              <a:ext cx="14298475" cy="284659"/>
            </a:xfrm>
            <a:prstGeom prst="rect">
              <a:avLst/>
            </a:prstGeom>
            <a:solidFill>
              <a:srgbClr val="C3EBE2"/>
            </a:solidFill>
          </p:spPr>
        </p:sp>
      </p:grpSp>
      <p:pic>
        <p:nvPicPr>
          <p:cNvPr name="Picture 6" id="6"/>
          <p:cNvPicPr>
            <a:picLocks noChangeAspect="true"/>
          </p:cNvPicPr>
          <p:nvPr/>
        </p:nvPicPr>
        <p:blipFill>
          <a:blip r:embed="rId3"/>
          <a:srcRect l="9189" t="0" r="0" b="0"/>
          <a:stretch>
            <a:fillRect/>
          </a:stretch>
        </p:blipFill>
        <p:spPr>
          <a:xfrm flipH="false" flipV="false" rot="0">
            <a:off x="11068263" y="1484928"/>
            <a:ext cx="7219737" cy="6499365"/>
          </a:xfrm>
          <a:prstGeom prst="rect">
            <a:avLst/>
          </a:prstGeom>
        </p:spPr>
      </p:pic>
      <p:grpSp>
        <p:nvGrpSpPr>
          <p:cNvPr name="Group 7" id="7"/>
          <p:cNvGrpSpPr/>
          <p:nvPr/>
        </p:nvGrpSpPr>
        <p:grpSpPr>
          <a:xfrm rot="0">
            <a:off x="523653" y="1028700"/>
            <a:ext cx="9503794" cy="6434918"/>
            <a:chOff x="0" y="0"/>
            <a:chExt cx="12671726" cy="8579891"/>
          </a:xfrm>
        </p:grpSpPr>
        <p:sp>
          <p:nvSpPr>
            <p:cNvPr name="TextBox 8" id="8"/>
            <p:cNvSpPr txBox="true"/>
            <p:nvPr/>
          </p:nvSpPr>
          <p:spPr>
            <a:xfrm rot="0">
              <a:off x="1" y="-28575"/>
              <a:ext cx="12671724" cy="672888"/>
            </a:xfrm>
            <a:prstGeom prst="rect">
              <a:avLst/>
            </a:prstGeom>
          </p:spPr>
          <p:txBody>
            <a:bodyPr anchor="t" rtlCol="false" tIns="0" lIns="0" bIns="0" rIns="0">
              <a:spAutoFit/>
            </a:bodyPr>
            <a:lstStyle/>
            <a:p>
              <a:pPr>
                <a:lnSpc>
                  <a:spcPts val="4160"/>
                </a:lnSpc>
              </a:pPr>
            </a:p>
          </p:txBody>
        </p:sp>
        <p:sp>
          <p:nvSpPr>
            <p:cNvPr name="TextBox 9" id="9"/>
            <p:cNvSpPr txBox="true"/>
            <p:nvPr/>
          </p:nvSpPr>
          <p:spPr>
            <a:xfrm rot="0">
              <a:off x="0" y="1467891"/>
              <a:ext cx="12671726" cy="7112000"/>
            </a:xfrm>
            <a:prstGeom prst="rect">
              <a:avLst/>
            </a:prstGeom>
          </p:spPr>
          <p:txBody>
            <a:bodyPr anchor="t" rtlCol="false" tIns="0" lIns="0" bIns="0" rIns="0">
              <a:spAutoFit/>
            </a:bodyPr>
            <a:lstStyle/>
            <a:p>
              <a:pPr>
                <a:lnSpc>
                  <a:spcPts val="10560"/>
                </a:lnSpc>
              </a:pPr>
              <a:r>
                <a:rPr lang="en-US" b="true" sz="8800" i="false" spc="87">
                  <a:solidFill>
                    <a:srgbClr val="FAFEFF"/>
                  </a:solidFill>
                  <a:latin typeface="Open Sans Light"/>
                </a:rPr>
                <a:t>Food &amp; Mood: The Role of Nutrition on Mental Health</a:t>
              </a:r>
            </a:p>
          </p:txBody>
        </p:sp>
      </p:grpSp>
      <p:sp>
        <p:nvSpPr>
          <p:cNvPr name="TextBox 10" id="10"/>
          <p:cNvSpPr txBox="true"/>
          <p:nvPr/>
        </p:nvSpPr>
        <p:spPr>
          <a:xfrm rot="0">
            <a:off x="1028700" y="8429625"/>
            <a:ext cx="8998748" cy="1114425"/>
          </a:xfrm>
          <a:prstGeom prst="rect">
            <a:avLst/>
          </a:prstGeom>
        </p:spPr>
        <p:txBody>
          <a:bodyPr anchor="t" rtlCol="false" tIns="0" lIns="0" bIns="0" rIns="0">
            <a:spAutoFit/>
          </a:bodyPr>
          <a:lstStyle/>
          <a:p>
            <a:pPr>
              <a:lnSpc>
                <a:spcPts val="4500"/>
              </a:lnSpc>
            </a:pPr>
            <a:r>
              <a:rPr lang="en-US" b="true" sz="3000" i="true" spc="120">
                <a:solidFill>
                  <a:srgbClr val="2E414D"/>
                </a:solidFill>
                <a:latin typeface="Open Sans Light"/>
              </a:rPr>
              <a:t>Presenter: Andrea Clarke RD, RYT </a:t>
            </a:r>
          </a:p>
          <a:p>
            <a:pPr>
              <a:lnSpc>
                <a:spcPts val="4500"/>
              </a:lnSpc>
            </a:pPr>
            <a:r>
              <a:rPr lang="en-US" b="true" sz="3000" i="true" spc="120">
                <a:solidFill>
                  <a:srgbClr val="2E414D"/>
                </a:solidFill>
                <a:latin typeface="Open Sans Light"/>
              </a:rPr>
              <a:t>from Nourished Freedom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sp>
        <p:nvSpPr>
          <p:cNvPr name="AutoShape 2" id="2"/>
          <p:cNvSpPr/>
          <p:nvPr/>
        </p:nvSpPr>
        <p:spPr>
          <a:xfrm rot="0">
            <a:off x="13388468" y="-169247"/>
            <a:ext cx="5220899" cy="9427547"/>
          </a:xfrm>
          <a:prstGeom prst="rect">
            <a:avLst/>
          </a:prstGeom>
          <a:solidFill>
            <a:srgbClr val="C3EBE2"/>
          </a:solidFill>
        </p:spPr>
      </p:sp>
      <p:sp>
        <p:nvSpPr>
          <p:cNvPr name="TextBox 3" id="3"/>
          <p:cNvSpPr txBox="true"/>
          <p:nvPr/>
        </p:nvSpPr>
        <p:spPr>
          <a:xfrm rot="0">
            <a:off x="4217647" y="8198951"/>
            <a:ext cx="4305107" cy="864870"/>
          </a:xfrm>
          <a:prstGeom prst="rect">
            <a:avLst/>
          </a:prstGeom>
        </p:spPr>
        <p:txBody>
          <a:bodyPr anchor="t" rtlCol="false" tIns="0" lIns="0" bIns="0" rIns="0">
            <a:spAutoFit/>
          </a:bodyPr>
          <a:lstStyle/>
          <a:p>
            <a:pPr>
              <a:lnSpc>
                <a:spcPts val="7200"/>
              </a:lnSpc>
            </a:pPr>
            <a:r>
              <a:rPr lang="en-US" b="true" sz="4800" i="false" spc="48">
                <a:solidFill>
                  <a:srgbClr val="FAFEFF"/>
                </a:solidFill>
                <a:latin typeface="Open Sans"/>
              </a:rPr>
              <a:t>Food &amp; Mood</a:t>
            </a:r>
          </a:p>
        </p:txBody>
      </p:sp>
      <p:pic>
        <p:nvPicPr>
          <p:cNvPr name="Picture 4" id="4"/>
          <p:cNvPicPr>
            <a:picLocks noChangeAspect="true"/>
          </p:cNvPicPr>
          <p:nvPr/>
        </p:nvPicPr>
        <p:blipFill>
          <a:blip r:embed="rId3"/>
          <a:srcRect l="0" t="1767" r="0" b="1767"/>
          <a:stretch>
            <a:fillRect/>
          </a:stretch>
        </p:blipFill>
        <p:spPr>
          <a:xfrm flipH="false" flipV="false" rot="0">
            <a:off x="-226292" y="-266210"/>
            <a:ext cx="13192985" cy="8479173"/>
          </a:xfrm>
          <a:prstGeom prst="rect">
            <a:avLst/>
          </a:prstGeom>
        </p:spPr>
      </p:pic>
      <p:sp>
        <p:nvSpPr>
          <p:cNvPr name="AutoShape 5" id="5"/>
          <p:cNvSpPr/>
          <p:nvPr/>
        </p:nvSpPr>
        <p:spPr>
          <a:xfrm rot="0">
            <a:off x="-232353" y="9063821"/>
            <a:ext cx="13199046" cy="194479"/>
          </a:xfrm>
          <a:prstGeom prst="rect">
            <a:avLst/>
          </a:prstGeom>
          <a:solidFill>
            <a:srgbClr val="FAFEFF"/>
          </a:solidFill>
        </p:spPr>
      </p:sp>
      <p:sp>
        <p:nvSpPr>
          <p:cNvPr name="TextBox 6" id="6"/>
          <p:cNvSpPr txBox="true"/>
          <p:nvPr/>
        </p:nvSpPr>
        <p:spPr>
          <a:xfrm rot="0">
            <a:off x="13388468" y="2108032"/>
            <a:ext cx="4666476" cy="4768215"/>
          </a:xfrm>
          <a:prstGeom prst="rect">
            <a:avLst/>
          </a:prstGeom>
        </p:spPr>
        <p:txBody>
          <a:bodyPr anchor="t" rtlCol="false" tIns="0" lIns="0" bIns="0" rIns="0">
            <a:spAutoFit/>
          </a:bodyPr>
          <a:lstStyle/>
          <a:p>
            <a:pPr algn="ctr">
              <a:lnSpc>
                <a:spcPts val="5400"/>
              </a:lnSpc>
            </a:pPr>
            <a:r>
              <a:rPr lang="en-US" sz="3600" i="false" spc="36">
                <a:solidFill>
                  <a:srgbClr val="2E414D"/>
                </a:solidFill>
                <a:latin typeface="Open Sans"/>
              </a:rPr>
              <a:t>Relationship to Food</a:t>
            </a:r>
          </a:p>
          <a:p>
            <a:pPr algn="ctr">
              <a:lnSpc>
                <a:spcPts val="5400"/>
              </a:lnSpc>
            </a:pPr>
          </a:p>
          <a:p>
            <a:pPr algn="ctr">
              <a:lnSpc>
                <a:spcPts val="5400"/>
              </a:lnSpc>
            </a:pPr>
            <a:r>
              <a:rPr lang="en-US" sz="3600" i="false" spc="36">
                <a:solidFill>
                  <a:srgbClr val="2E414D"/>
                </a:solidFill>
                <a:latin typeface="Open Sans"/>
              </a:rPr>
              <a:t>Pleasure</a:t>
            </a:r>
          </a:p>
          <a:p>
            <a:pPr algn="ctr">
              <a:lnSpc>
                <a:spcPts val="5400"/>
              </a:lnSpc>
            </a:pPr>
          </a:p>
          <a:p>
            <a:pPr algn="ctr">
              <a:lnSpc>
                <a:spcPts val="5400"/>
              </a:lnSpc>
            </a:pPr>
            <a:r>
              <a:rPr lang="en-US" sz="3600" i="false" spc="36">
                <a:solidFill>
                  <a:srgbClr val="2E414D"/>
                </a:solidFill>
                <a:latin typeface="Open Sans"/>
              </a:rPr>
              <a:t>Brain Function</a:t>
            </a:r>
          </a:p>
          <a:p>
            <a:pPr algn="ctr">
              <a:lnSpc>
                <a:spcPts val="5400"/>
              </a:lnSpc>
            </a:pPr>
          </a:p>
          <a:p>
            <a:pPr algn="ctr">
              <a:lnSpc>
                <a:spcPts val="5400"/>
              </a:lnSpc>
            </a:pPr>
            <a:r>
              <a:rPr lang="en-US" sz="3600" i="false" spc="36">
                <a:solidFill>
                  <a:srgbClr val="2E414D"/>
                </a:solidFill>
                <a:latin typeface="Open Sans"/>
              </a:rPr>
              <a:t>Mood Regulation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188262" y="-169247"/>
            <a:ext cx="7236492" cy="10625493"/>
          </a:xfrm>
          <a:prstGeom prst="rect">
            <a:avLst/>
          </a:prstGeom>
          <a:solidFill>
            <a:srgbClr val="2E414D"/>
          </a:solidFill>
        </p:spPr>
      </p:sp>
      <p:pic>
        <p:nvPicPr>
          <p:cNvPr name="Picture 3" id="3"/>
          <p:cNvPicPr>
            <a:picLocks noChangeAspect="true"/>
          </p:cNvPicPr>
          <p:nvPr/>
        </p:nvPicPr>
        <p:blipFill>
          <a:blip r:embed="rId3"/>
          <a:srcRect l="0" t="0" r="0" b="0"/>
          <a:stretch>
            <a:fillRect/>
          </a:stretch>
        </p:blipFill>
        <p:spPr>
          <a:xfrm flipH="false" flipV="false" rot="0">
            <a:off x="8752387" y="1028700"/>
            <a:ext cx="8229600" cy="8229600"/>
          </a:xfrm>
          <a:prstGeom prst="rect">
            <a:avLst/>
          </a:prstGeom>
        </p:spPr>
      </p:pic>
      <p:sp>
        <p:nvSpPr>
          <p:cNvPr name="TextBox 4" id="4"/>
          <p:cNvSpPr txBox="true"/>
          <p:nvPr/>
        </p:nvSpPr>
        <p:spPr>
          <a:xfrm rot="0">
            <a:off x="955712" y="2054135"/>
            <a:ext cx="4948544" cy="2124075"/>
          </a:xfrm>
          <a:prstGeom prst="rect">
            <a:avLst/>
          </a:prstGeom>
        </p:spPr>
        <p:txBody>
          <a:bodyPr anchor="t" rtlCol="false" tIns="0" lIns="0" bIns="0" rIns="0">
            <a:spAutoFit/>
          </a:bodyPr>
          <a:lstStyle/>
          <a:p>
            <a:pPr>
              <a:lnSpc>
                <a:spcPts val="8400"/>
              </a:lnSpc>
            </a:pPr>
            <a:r>
              <a:rPr lang="en-US" b="true" sz="7000" i="false" spc="-70">
                <a:solidFill>
                  <a:srgbClr val="FAFEFF"/>
                </a:solidFill>
                <a:latin typeface="Open Sans"/>
              </a:rPr>
              <a:t>The Vicious Cycle</a:t>
            </a:r>
          </a:p>
        </p:txBody>
      </p:sp>
      <p:sp>
        <p:nvSpPr>
          <p:cNvPr name="TextBox 5" id="5"/>
          <p:cNvSpPr txBox="true"/>
          <p:nvPr/>
        </p:nvSpPr>
        <p:spPr>
          <a:xfrm rot="0">
            <a:off x="1028697" y="8096250"/>
            <a:ext cx="4948547" cy="1162050"/>
          </a:xfrm>
          <a:prstGeom prst="rect">
            <a:avLst/>
          </a:prstGeom>
        </p:spPr>
        <p:txBody>
          <a:bodyPr anchor="t" rtlCol="false" tIns="0" lIns="0" bIns="0" rIns="0">
            <a:spAutoFit/>
          </a:bodyPr>
          <a:lstStyle/>
          <a:p>
            <a:pPr>
              <a:lnSpc>
                <a:spcPts val="4560"/>
              </a:lnSpc>
            </a:pPr>
            <a:r>
              <a:rPr lang="en-US" b="true" sz="3800" i="false" spc="190">
                <a:solidFill>
                  <a:srgbClr val="C3EBE2"/>
                </a:solidFill>
                <a:latin typeface="Open Sans"/>
              </a:rPr>
              <a:t>IMPACTS BRAIN STRUCTURE </a:t>
            </a:r>
          </a:p>
        </p:txBody>
      </p:sp>
      <p:grpSp>
        <p:nvGrpSpPr>
          <p:cNvPr name="Group 6" id="6"/>
          <p:cNvGrpSpPr/>
          <p:nvPr/>
        </p:nvGrpSpPr>
        <p:grpSpPr>
          <a:xfrm rot="0">
            <a:off x="7875385" y="2821850"/>
            <a:ext cx="3312502" cy="1143000"/>
            <a:chOff x="0" y="0"/>
            <a:chExt cx="1913890" cy="660400"/>
          </a:xfrm>
        </p:grpSpPr>
        <p:sp>
          <p:nvSpPr>
            <p:cNvPr name="Freeform 7" id="7"/>
            <p:cNvSpPr/>
            <p:nvPr/>
          </p:nvSpPr>
          <p:spPr>
            <a:xfrm>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FFFFF"/>
            </a:solidFill>
          </p:spPr>
        </p:sp>
      </p:grpSp>
      <p:sp>
        <p:nvSpPr>
          <p:cNvPr name="TextBox 8" id="8"/>
          <p:cNvSpPr txBox="true"/>
          <p:nvPr/>
        </p:nvSpPr>
        <p:spPr>
          <a:xfrm rot="0">
            <a:off x="8241938" y="3092360"/>
            <a:ext cx="5119682" cy="573405"/>
          </a:xfrm>
          <a:prstGeom prst="rect">
            <a:avLst/>
          </a:prstGeom>
        </p:spPr>
        <p:txBody>
          <a:bodyPr anchor="t" rtlCol="false" tIns="0" lIns="0" bIns="0" rIns="0">
            <a:spAutoFit/>
          </a:bodyPr>
          <a:lstStyle/>
          <a:p>
            <a:pPr>
              <a:lnSpc>
                <a:spcPts val="4680"/>
              </a:lnSpc>
            </a:pPr>
            <a:r>
              <a:rPr lang="en-US" b="true" sz="3600" i="false" spc="107">
                <a:solidFill>
                  <a:srgbClr val="2E414D"/>
                </a:solidFill>
                <a:latin typeface="Open Sans Light"/>
              </a:rPr>
              <a:t>Low Mood</a:t>
            </a:r>
          </a:p>
        </p:txBody>
      </p:sp>
      <p:grpSp>
        <p:nvGrpSpPr>
          <p:cNvPr name="Group 9" id="9"/>
          <p:cNvGrpSpPr/>
          <p:nvPr/>
        </p:nvGrpSpPr>
        <p:grpSpPr>
          <a:xfrm rot="0">
            <a:off x="14595624" y="3393350"/>
            <a:ext cx="3312502" cy="1143000"/>
            <a:chOff x="0" y="0"/>
            <a:chExt cx="1913890" cy="660400"/>
          </a:xfrm>
        </p:grpSpPr>
        <p:sp>
          <p:nvSpPr>
            <p:cNvPr name="Freeform 10" id="10"/>
            <p:cNvSpPr/>
            <p:nvPr/>
          </p:nvSpPr>
          <p:spPr>
            <a:xfrm>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FFFFF"/>
            </a:solidFill>
          </p:spPr>
        </p:sp>
      </p:grpSp>
      <p:sp>
        <p:nvSpPr>
          <p:cNvPr name="TextBox 11" id="11"/>
          <p:cNvSpPr txBox="true"/>
          <p:nvPr/>
        </p:nvSpPr>
        <p:spPr>
          <a:xfrm rot="0">
            <a:off x="14767621" y="3432720"/>
            <a:ext cx="2968508" cy="1035685"/>
          </a:xfrm>
          <a:prstGeom prst="rect">
            <a:avLst/>
          </a:prstGeom>
        </p:spPr>
        <p:txBody>
          <a:bodyPr anchor="t" rtlCol="false" tIns="0" lIns="0" bIns="0" rIns="0">
            <a:spAutoFit/>
          </a:bodyPr>
          <a:lstStyle/>
          <a:p>
            <a:pPr algn="ctr">
              <a:lnSpc>
                <a:spcPts val="4160"/>
              </a:lnSpc>
            </a:pPr>
            <a:r>
              <a:rPr lang="en-US" b="true" sz="3200" i="false" spc="96">
                <a:solidFill>
                  <a:srgbClr val="2E414D"/>
                </a:solidFill>
                <a:latin typeface="Open Sans Light"/>
              </a:rPr>
              <a:t>Decreased </a:t>
            </a:r>
          </a:p>
          <a:p>
            <a:pPr algn="ctr">
              <a:lnSpc>
                <a:spcPts val="4160"/>
              </a:lnSpc>
            </a:pPr>
            <a:r>
              <a:rPr lang="en-US" b="true" sz="3200" i="false" spc="96">
                <a:solidFill>
                  <a:srgbClr val="2E414D"/>
                </a:solidFill>
                <a:latin typeface="Open Sans Light"/>
              </a:rPr>
              <a:t>Appetite</a:t>
            </a:r>
          </a:p>
        </p:txBody>
      </p:sp>
      <p:grpSp>
        <p:nvGrpSpPr>
          <p:cNvPr name="Group 12" id="12"/>
          <p:cNvGrpSpPr/>
          <p:nvPr/>
        </p:nvGrpSpPr>
        <p:grpSpPr>
          <a:xfrm rot="0">
            <a:off x="11210936" y="8047355"/>
            <a:ext cx="3312502" cy="1143000"/>
            <a:chOff x="0" y="0"/>
            <a:chExt cx="1913890" cy="660400"/>
          </a:xfrm>
        </p:grpSpPr>
        <p:sp>
          <p:nvSpPr>
            <p:cNvPr name="Freeform 13" id="13"/>
            <p:cNvSpPr/>
            <p:nvPr/>
          </p:nvSpPr>
          <p:spPr>
            <a:xfrm>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FFFFF"/>
            </a:solidFill>
          </p:spPr>
        </p:sp>
      </p:grpSp>
      <p:sp>
        <p:nvSpPr>
          <p:cNvPr name="TextBox 14" id="14"/>
          <p:cNvSpPr txBox="true"/>
          <p:nvPr/>
        </p:nvSpPr>
        <p:spPr>
          <a:xfrm rot="0">
            <a:off x="11382933" y="8086725"/>
            <a:ext cx="2968508" cy="1035685"/>
          </a:xfrm>
          <a:prstGeom prst="rect">
            <a:avLst/>
          </a:prstGeom>
        </p:spPr>
        <p:txBody>
          <a:bodyPr anchor="t" rtlCol="false" tIns="0" lIns="0" bIns="0" rIns="0">
            <a:spAutoFit/>
          </a:bodyPr>
          <a:lstStyle/>
          <a:p>
            <a:pPr algn="ctr">
              <a:lnSpc>
                <a:spcPts val="4160"/>
              </a:lnSpc>
            </a:pPr>
            <a:r>
              <a:rPr lang="en-US" b="true" sz="3200" i="false" spc="96">
                <a:solidFill>
                  <a:srgbClr val="2E414D"/>
                </a:solidFill>
                <a:latin typeface="Open Sans Light"/>
              </a:rPr>
              <a:t>Decreased </a:t>
            </a:r>
          </a:p>
          <a:p>
            <a:pPr algn="ctr">
              <a:lnSpc>
                <a:spcPts val="4160"/>
              </a:lnSpc>
            </a:pPr>
            <a:r>
              <a:rPr lang="en-US" b="true" sz="3200" i="false" spc="96">
                <a:solidFill>
                  <a:srgbClr val="2E414D"/>
                </a:solidFill>
                <a:latin typeface="Open Sans Light"/>
              </a:rPr>
              <a:t>Intake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8672741" y="-311859"/>
            <a:ext cx="10012686" cy="10910719"/>
          </a:xfrm>
          <a:prstGeom prst="rect">
            <a:avLst/>
          </a:prstGeom>
          <a:solidFill>
            <a:srgbClr val="2E414D"/>
          </a:solidFill>
        </p:spPr>
      </p:sp>
      <p:sp>
        <p:nvSpPr>
          <p:cNvPr name="AutoShape 3" id="3"/>
          <p:cNvSpPr/>
          <p:nvPr/>
        </p:nvSpPr>
        <p:spPr>
          <a:xfrm rot="0">
            <a:off x="1028700" y="-169247"/>
            <a:ext cx="200932" cy="9427547"/>
          </a:xfrm>
          <a:prstGeom prst="rect">
            <a:avLst/>
          </a:prstGeom>
          <a:solidFill>
            <a:srgbClr val="2E414D"/>
          </a:solidFill>
        </p:spPr>
      </p:sp>
      <p:pic>
        <p:nvPicPr>
          <p:cNvPr name="Picture 4" id="4"/>
          <p:cNvPicPr>
            <a:picLocks noChangeAspect="true"/>
          </p:cNvPicPr>
          <p:nvPr/>
        </p:nvPicPr>
        <p:blipFill>
          <a:blip r:embed="rId3"/>
          <a:srcRect l="0" t="0" r="0" b="0"/>
          <a:stretch>
            <a:fillRect/>
          </a:stretch>
        </p:blipFill>
        <p:spPr>
          <a:xfrm flipH="false" flipV="false" rot="0">
            <a:off x="713972" y="339578"/>
            <a:ext cx="8229600" cy="8229600"/>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5400000">
            <a:off x="11745646" y="6501473"/>
            <a:ext cx="2756827" cy="2756827"/>
          </a:xfrm>
          <a:prstGeom prst="rect">
            <a:avLst/>
          </a:prstGeom>
        </p:spPr>
      </p:pic>
      <p:sp>
        <p:nvSpPr>
          <p:cNvPr name="TextBox 6" id="6"/>
          <p:cNvSpPr txBox="true"/>
          <p:nvPr/>
        </p:nvSpPr>
        <p:spPr>
          <a:xfrm rot="0">
            <a:off x="1945677" y="8191500"/>
            <a:ext cx="5766190" cy="1066800"/>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Our brains</a:t>
            </a:r>
          </a:p>
        </p:txBody>
      </p:sp>
      <p:sp>
        <p:nvSpPr>
          <p:cNvPr name="TextBox 7" id="7"/>
          <p:cNvSpPr txBox="true"/>
          <p:nvPr/>
        </p:nvSpPr>
        <p:spPr>
          <a:xfrm rot="0">
            <a:off x="9346868" y="1269913"/>
            <a:ext cx="8664431" cy="2935605"/>
          </a:xfrm>
          <a:prstGeom prst="rect">
            <a:avLst/>
          </a:prstGeom>
        </p:spPr>
        <p:txBody>
          <a:bodyPr anchor="t" rtlCol="false" tIns="0" lIns="0" bIns="0" rIns="0">
            <a:spAutoFit/>
          </a:bodyPr>
          <a:lstStyle/>
          <a:p>
            <a:pPr>
              <a:lnSpc>
                <a:spcPts val="6300"/>
              </a:lnSpc>
            </a:pPr>
            <a:r>
              <a:rPr lang="en-US" sz="4200" i="false" spc="42">
                <a:solidFill>
                  <a:srgbClr val="FAFEFF"/>
                </a:solidFill>
                <a:latin typeface="Open Sans"/>
              </a:rPr>
              <a:t>One of the last frontiers of medicine</a:t>
            </a:r>
          </a:p>
          <a:p>
            <a:pPr marL="594360" indent="-297180" lvl="1">
              <a:lnSpc>
                <a:spcPts val="5400"/>
              </a:lnSpc>
              <a:buFont typeface="Arial"/>
              <a:buChar char="•"/>
            </a:pPr>
            <a:r>
              <a:rPr lang="en-US" sz="3600" i="false" spc="36">
                <a:solidFill>
                  <a:srgbClr val="FAFEFF"/>
                </a:solidFill>
                <a:latin typeface="Open Sans"/>
              </a:rPr>
              <a:t>Stigma of Mental Health</a:t>
            </a:r>
          </a:p>
          <a:p>
            <a:pPr marL="594360" indent="-297180" lvl="1">
              <a:lnSpc>
                <a:spcPts val="5400"/>
              </a:lnSpc>
              <a:buFont typeface="Arial"/>
              <a:buChar char="•"/>
            </a:pPr>
            <a:r>
              <a:rPr lang="en-US" sz="3600" i="false" spc="36">
                <a:solidFill>
                  <a:srgbClr val="FAFEFF"/>
                </a:solidFill>
                <a:latin typeface="Open Sans"/>
              </a:rPr>
              <a:t>Practical limitations</a:t>
            </a:r>
          </a:p>
        </p:txBody>
      </p:sp>
      <p:sp>
        <p:nvSpPr>
          <p:cNvPr name="TextBox 8" id="8"/>
          <p:cNvSpPr txBox="true"/>
          <p:nvPr/>
        </p:nvSpPr>
        <p:spPr>
          <a:xfrm rot="0">
            <a:off x="9346868" y="7500792"/>
            <a:ext cx="8664431" cy="653415"/>
          </a:xfrm>
          <a:prstGeom prst="rect">
            <a:avLst/>
          </a:prstGeom>
        </p:spPr>
        <p:txBody>
          <a:bodyPr anchor="t" rtlCol="false" tIns="0" lIns="0" bIns="0" rIns="0">
            <a:spAutoFit/>
          </a:bodyPr>
          <a:lstStyle/>
          <a:p>
            <a:pPr>
              <a:lnSpc>
                <a:spcPts val="5400"/>
              </a:lnSpc>
            </a:pPr>
            <a:r>
              <a:rPr lang="en-US" sz="3600" i="false" spc="36">
                <a:solidFill>
                  <a:srgbClr val="FAFEFF"/>
                </a:solidFill>
                <a:latin typeface="Open Sans"/>
              </a:rPr>
              <a:t>Nutrition      Structure      Function</a:t>
            </a:r>
          </a:p>
        </p:txBody>
      </p:sp>
      <p:pic>
        <p:nvPicPr>
          <p:cNvPr name="Picture 9" id="9"/>
          <p:cNvPicPr>
            <a:picLocks noChangeAspect="true"/>
          </p:cNvPicPr>
          <p:nvPr/>
        </p:nvPicPr>
        <p:blipFill>
          <a:blip r:embed="rId4"/>
          <a:srcRect l="0" t="0" r="0" b="0"/>
          <a:stretch>
            <a:fillRect/>
          </a:stretch>
        </p:blipFill>
        <p:spPr>
          <a:xfrm flipH="false" flipV="false" rot="5400000">
            <a:off x="14502473" y="6501473"/>
            <a:ext cx="2756827" cy="2756827"/>
          </a:xfrm>
          <a:prstGeom prst="rect">
            <a:avLst/>
          </a:prstGeom>
        </p:spPr>
      </p:pic>
      <p:pic>
        <p:nvPicPr>
          <p:cNvPr name="Picture 10" id="10"/>
          <p:cNvPicPr>
            <a:picLocks noChangeAspect="true"/>
          </p:cNvPicPr>
          <p:nvPr/>
        </p:nvPicPr>
        <p:blipFill>
          <a:blip r:embed="rId4"/>
          <a:srcRect l="0" t="0" r="0" b="0"/>
          <a:stretch>
            <a:fillRect/>
          </a:stretch>
        </p:blipFill>
        <p:spPr>
          <a:xfrm flipH="false" flipV="false" rot="5400000">
            <a:off x="8988819" y="6501473"/>
            <a:ext cx="2756827" cy="2756827"/>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sp>
        <p:nvSpPr>
          <p:cNvPr name="AutoShape 2" id="2"/>
          <p:cNvSpPr/>
          <p:nvPr/>
        </p:nvSpPr>
        <p:spPr>
          <a:xfrm rot="0">
            <a:off x="1009685" y="6790253"/>
            <a:ext cx="16249615" cy="2468047"/>
          </a:xfrm>
          <a:prstGeom prst="rect">
            <a:avLst/>
          </a:prstGeom>
          <a:solidFill>
            <a:srgbClr val="C3EBE2"/>
          </a:solidFill>
        </p:spPr>
      </p:sp>
      <p:sp>
        <p:nvSpPr>
          <p:cNvPr name="AutoShape 3" id="3"/>
          <p:cNvSpPr/>
          <p:nvPr/>
        </p:nvSpPr>
        <p:spPr>
          <a:xfrm rot="0">
            <a:off x="-251449" y="1028700"/>
            <a:ext cx="18645509" cy="205258"/>
          </a:xfrm>
          <a:prstGeom prst="rect">
            <a:avLst/>
          </a:prstGeom>
          <a:solidFill>
            <a:srgbClr val="C3EBE2"/>
          </a:solidFill>
        </p:spPr>
      </p:sp>
      <p:pic>
        <p:nvPicPr>
          <p:cNvPr name="Picture 4" id="4"/>
          <p:cNvPicPr>
            <a:picLocks noChangeAspect="true"/>
          </p:cNvPicPr>
          <p:nvPr/>
        </p:nvPicPr>
        <p:blipFill>
          <a:blip r:embed="rId3"/>
          <a:srcRect l="0" t="0" r="0" b="0"/>
          <a:stretch>
            <a:fillRect/>
          </a:stretch>
        </p:blipFill>
        <p:spPr>
          <a:xfrm flipH="false" flipV="false" rot="0">
            <a:off x="1405656" y="6790253"/>
            <a:ext cx="2546301" cy="2546301"/>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4954578" y="6752462"/>
            <a:ext cx="2505838" cy="2505838"/>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1439886" y="6864254"/>
            <a:ext cx="2282254" cy="2282254"/>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0">
            <a:off x="14776232" y="6864254"/>
            <a:ext cx="1745706" cy="2139346"/>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7888994" y="6790253"/>
            <a:ext cx="2510012" cy="2510012"/>
          </a:xfrm>
          <a:prstGeom prst="rect">
            <a:avLst/>
          </a:prstGeom>
        </p:spPr>
      </p:pic>
      <p:pic>
        <p:nvPicPr>
          <p:cNvPr name="Picture 9" id="9"/>
          <p:cNvPicPr>
            <a:picLocks noChangeAspect="true"/>
          </p:cNvPicPr>
          <p:nvPr/>
        </p:nvPicPr>
        <p:blipFill>
          <a:blip r:embed="rId8"/>
          <a:srcRect l="0" t="0" r="0" b="0"/>
          <a:stretch>
            <a:fillRect/>
          </a:stretch>
        </p:blipFill>
        <p:spPr>
          <a:xfrm flipH="false" flipV="false" rot="0">
            <a:off x="1956580" y="1602577"/>
            <a:ext cx="2997998" cy="2997998"/>
          </a:xfrm>
          <a:prstGeom prst="rect">
            <a:avLst/>
          </a:prstGeom>
        </p:spPr>
      </p:pic>
      <p:sp>
        <p:nvSpPr>
          <p:cNvPr name="TextBox 10" id="10"/>
          <p:cNvSpPr txBox="true"/>
          <p:nvPr/>
        </p:nvSpPr>
        <p:spPr>
          <a:xfrm rot="0">
            <a:off x="1009685" y="4614862"/>
            <a:ext cx="6431716" cy="1057275"/>
          </a:xfrm>
          <a:prstGeom prst="rect">
            <a:avLst/>
          </a:prstGeom>
        </p:spPr>
        <p:txBody>
          <a:bodyPr anchor="t" rtlCol="false" tIns="0" lIns="0" bIns="0" rIns="0">
            <a:spAutoFit/>
          </a:bodyPr>
          <a:lstStyle/>
          <a:p>
            <a:pPr>
              <a:lnSpc>
                <a:spcPts val="8399"/>
              </a:lnSpc>
            </a:pPr>
            <a:r>
              <a:rPr lang="en-US" b="true" sz="6999" i="false" spc="-69">
                <a:solidFill>
                  <a:srgbClr val="FAFEFF"/>
                </a:solidFill>
                <a:latin typeface="Open Sans"/>
              </a:rPr>
              <a:t>Brain Fuel:</a:t>
            </a:r>
          </a:p>
        </p:txBody>
      </p:sp>
      <p:grpSp>
        <p:nvGrpSpPr>
          <p:cNvPr name="Group 11" id="11"/>
          <p:cNvGrpSpPr/>
          <p:nvPr/>
        </p:nvGrpSpPr>
        <p:grpSpPr>
          <a:xfrm rot="0">
            <a:off x="8640853" y="1931547"/>
            <a:ext cx="9280347" cy="3211953"/>
            <a:chOff x="0" y="0"/>
            <a:chExt cx="12373796" cy="4282605"/>
          </a:xfrm>
        </p:grpSpPr>
        <p:sp>
          <p:nvSpPr>
            <p:cNvPr name="TextBox 12" id="12"/>
            <p:cNvSpPr txBox="true"/>
            <p:nvPr/>
          </p:nvSpPr>
          <p:spPr>
            <a:xfrm rot="0">
              <a:off x="0" y="3587280"/>
              <a:ext cx="12373796" cy="695325"/>
            </a:xfrm>
            <a:prstGeom prst="rect">
              <a:avLst/>
            </a:prstGeom>
          </p:spPr>
          <p:txBody>
            <a:bodyPr anchor="t" rtlCol="false" tIns="0" lIns="0" bIns="0" rIns="0">
              <a:spAutoFit/>
            </a:bodyPr>
            <a:lstStyle/>
            <a:p>
              <a:pPr>
                <a:lnSpc>
                  <a:spcPts val="4500"/>
                </a:lnSpc>
              </a:pPr>
            </a:p>
          </p:txBody>
        </p:sp>
        <p:sp>
          <p:nvSpPr>
            <p:cNvPr name="TextBox 13" id="13"/>
            <p:cNvSpPr txBox="true"/>
            <p:nvPr/>
          </p:nvSpPr>
          <p:spPr>
            <a:xfrm rot="0">
              <a:off x="0" y="0"/>
              <a:ext cx="12373796" cy="3048000"/>
            </a:xfrm>
            <a:prstGeom prst="rect">
              <a:avLst/>
            </a:prstGeom>
          </p:spPr>
          <p:txBody>
            <a:bodyPr anchor="t" rtlCol="false" tIns="0" lIns="0" bIns="0" rIns="0">
              <a:spAutoFit/>
            </a:bodyPr>
            <a:lstStyle/>
            <a:p>
              <a:pPr>
                <a:lnSpc>
                  <a:spcPts val="4560"/>
                </a:lnSpc>
              </a:pPr>
              <a:r>
                <a:rPr lang="en-US" b="true" sz="3800" i="false" spc="190">
                  <a:solidFill>
                    <a:srgbClr val="FAFEFF"/>
                  </a:solidFill>
                  <a:latin typeface="Open Sans"/>
                </a:rPr>
                <a:t>BRAIN FUN FACTS:</a:t>
              </a:r>
            </a:p>
            <a:p>
              <a:pPr>
                <a:lnSpc>
                  <a:spcPts val="4560"/>
                </a:lnSpc>
              </a:pPr>
              <a:r>
                <a:rPr lang="en-US" b="true" sz="3800" i="false" spc="190">
                  <a:solidFill>
                    <a:srgbClr val="FAFEFF"/>
                  </a:solidFill>
                  <a:latin typeface="Open Sans"/>
                </a:rPr>
                <a:t>-2% OF BODY WEIGHT</a:t>
              </a:r>
            </a:p>
            <a:p>
              <a:pPr>
                <a:lnSpc>
                  <a:spcPts val="4560"/>
                </a:lnSpc>
              </a:pPr>
            </a:p>
            <a:p>
              <a:pPr>
                <a:lnSpc>
                  <a:spcPts val="4560"/>
                </a:lnSpc>
              </a:pPr>
              <a:r>
                <a:rPr lang="en-US" b="true" sz="3800" i="false" spc="190">
                  <a:solidFill>
                    <a:srgbClr val="FAFEFF"/>
                  </a:solidFill>
                  <a:latin typeface="Open Sans"/>
                </a:rPr>
                <a:t>-25% OF BODY'S ENERGY DEMANDS</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2952841" y="326596"/>
            <a:ext cx="12382318" cy="9633808"/>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1598489" y="286077"/>
            <a:ext cx="15106499" cy="9724809"/>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204205" y="-220032"/>
            <a:ext cx="9004889" cy="10682539"/>
          </a:xfrm>
          <a:prstGeom prst="rect">
            <a:avLst/>
          </a:prstGeom>
          <a:solidFill>
            <a:srgbClr val="2E414D"/>
          </a:solidFill>
        </p:spPr>
      </p:sp>
      <p:sp>
        <p:nvSpPr>
          <p:cNvPr name="AutoShape 3" id="3"/>
          <p:cNvSpPr/>
          <p:nvPr/>
        </p:nvSpPr>
        <p:spPr>
          <a:xfrm rot="0">
            <a:off x="1022639" y="9044806"/>
            <a:ext cx="6790981" cy="213494"/>
          </a:xfrm>
          <a:prstGeom prst="rect">
            <a:avLst/>
          </a:prstGeom>
          <a:solidFill>
            <a:srgbClr val="FAFEFF"/>
          </a:solidFill>
        </p:spPr>
      </p:sp>
      <p:grpSp>
        <p:nvGrpSpPr>
          <p:cNvPr name="Group 4" id="4"/>
          <p:cNvGrpSpPr/>
          <p:nvPr/>
        </p:nvGrpSpPr>
        <p:grpSpPr>
          <a:xfrm rot="0">
            <a:off x="221684" y="667656"/>
            <a:ext cx="8579001" cy="7715250"/>
            <a:chOff x="0" y="0"/>
            <a:chExt cx="11438668" cy="10287000"/>
          </a:xfrm>
        </p:grpSpPr>
        <p:sp>
          <p:nvSpPr>
            <p:cNvPr name="TextBox 5" id="5"/>
            <p:cNvSpPr txBox="true"/>
            <p:nvPr/>
          </p:nvSpPr>
          <p:spPr>
            <a:xfrm rot="0">
              <a:off x="10879272" y="6509752"/>
              <a:ext cx="559395" cy="754761"/>
            </a:xfrm>
            <a:prstGeom prst="rect">
              <a:avLst/>
            </a:prstGeom>
          </p:spPr>
          <p:txBody>
            <a:bodyPr anchor="t" rtlCol="false" tIns="0" lIns="0" bIns="0" rIns="0">
              <a:spAutoFit/>
            </a:bodyPr>
            <a:lstStyle/>
            <a:p>
              <a:pPr algn="ctr">
                <a:lnSpc>
                  <a:spcPts val="2268"/>
                </a:lnSpc>
              </a:pPr>
            </a:p>
            <a:p>
              <a:pPr algn="ctr">
                <a:lnSpc>
                  <a:spcPts val="2268"/>
                </a:lnSpc>
              </a:pPr>
              <a:r>
                <a:rPr lang="en-US" sz="1620">
                  <a:solidFill>
                    <a:srgbClr val="2E414D"/>
                  </a:solidFill>
                  <a:latin typeface="Arimo"/>
                </a:rPr>
                <a:t>60%</a:t>
              </a:r>
            </a:p>
          </p:txBody>
        </p:sp>
        <p:sp>
          <p:nvSpPr>
            <p:cNvPr name="TextBox 6" id="6"/>
            <p:cNvSpPr txBox="true"/>
            <p:nvPr/>
          </p:nvSpPr>
          <p:spPr>
            <a:xfrm rot="0">
              <a:off x="0" y="2974862"/>
              <a:ext cx="559395" cy="754761"/>
            </a:xfrm>
            <a:prstGeom prst="rect">
              <a:avLst/>
            </a:prstGeom>
          </p:spPr>
          <p:txBody>
            <a:bodyPr anchor="t" rtlCol="false" tIns="0" lIns="0" bIns="0" rIns="0">
              <a:spAutoFit/>
            </a:bodyPr>
            <a:lstStyle/>
            <a:p>
              <a:pPr algn="ctr">
                <a:lnSpc>
                  <a:spcPts val="2268"/>
                </a:lnSpc>
              </a:pPr>
            </a:p>
            <a:p>
              <a:pPr algn="ctr">
                <a:lnSpc>
                  <a:spcPts val="2268"/>
                </a:lnSpc>
              </a:pPr>
              <a:r>
                <a:rPr lang="en-US" sz="1620">
                  <a:solidFill>
                    <a:srgbClr val="2E414D"/>
                  </a:solidFill>
                  <a:latin typeface="Arimo"/>
                </a:rPr>
                <a:t>40%</a:t>
              </a:r>
            </a:p>
          </p:txBody>
        </p:sp>
        <p:grpSp>
          <p:nvGrpSpPr>
            <p:cNvPr name="Group 7" id="7"/>
            <p:cNvGrpSpPr>
              <a:grpSpLocks noChangeAspect="true"/>
            </p:cNvGrpSpPr>
            <p:nvPr/>
          </p:nvGrpSpPr>
          <p:grpSpPr>
            <a:xfrm rot="0">
              <a:off x="575834" y="0"/>
              <a:ext cx="10287000" cy="10287000"/>
              <a:chOff x="-12700" y="-12700"/>
              <a:chExt cx="25400" cy="25400"/>
            </a:xfrm>
          </p:grpSpPr>
          <p:sp>
            <p:nvSpPr>
              <p:cNvPr name="Freeform 8" id="8"/>
              <p:cNvSpPr/>
              <p:nvPr/>
            </p:nvSpPr>
            <p:spPr>
              <a:xfrm>
                <a:off x="-7969" y="-12700"/>
                <a:ext cx="21747" cy="26345"/>
              </a:xfrm>
              <a:custGeom>
                <a:avLst/>
                <a:gdLst/>
                <a:ahLst/>
                <a:cxnLst/>
                <a:rect r="r" b="b" t="t" l="l"/>
                <a:pathLst>
                  <a:path h="26345" w="21747">
                    <a:moveTo>
                      <a:pt x="7969" y="0"/>
                    </a:moveTo>
                    <a:lnTo>
                      <a:pt x="7969" y="0"/>
                    </a:lnTo>
                    <a:cubicBezTo>
                      <a:pt x="13549" y="0"/>
                      <a:pt x="18475" y="3642"/>
                      <a:pt x="20111" y="8977"/>
                    </a:cubicBezTo>
                    <a:cubicBezTo>
                      <a:pt x="21747" y="14312"/>
                      <a:pt x="19708" y="20090"/>
                      <a:pt x="15087" y="23218"/>
                    </a:cubicBezTo>
                    <a:cubicBezTo>
                      <a:pt x="10466" y="26345"/>
                      <a:pt x="4345" y="26090"/>
                      <a:pt x="0" y="22589"/>
                    </a:cubicBezTo>
                    <a:lnTo>
                      <a:pt x="7969" y="12700"/>
                    </a:lnTo>
                    <a:close/>
                  </a:path>
                </a:pathLst>
              </a:custGeom>
              <a:solidFill>
                <a:srgbClr val="37E5D4"/>
              </a:solidFill>
            </p:spPr>
          </p:sp>
          <p:sp>
            <p:nvSpPr>
              <p:cNvPr name="Freeform 9" id="9"/>
              <p:cNvSpPr/>
              <p:nvPr/>
            </p:nvSpPr>
            <p:spPr>
              <a:xfrm>
                <a:off x="-13778" y="-12700"/>
                <a:ext cx="13778" cy="22975"/>
              </a:xfrm>
              <a:custGeom>
                <a:avLst/>
                <a:gdLst/>
                <a:ahLst/>
                <a:cxnLst/>
                <a:rect r="r" b="b" t="t" l="l"/>
                <a:pathLst>
                  <a:path h="22975" w="13778">
                    <a:moveTo>
                      <a:pt x="6313" y="22975"/>
                    </a:moveTo>
                    <a:cubicBezTo>
                      <a:pt x="1862" y="19741"/>
                      <a:pt x="0" y="14009"/>
                      <a:pt x="1699" y="8776"/>
                    </a:cubicBezTo>
                    <a:cubicBezTo>
                      <a:pt x="3399" y="3544"/>
                      <a:pt x="8275" y="1"/>
                      <a:pt x="13777" y="0"/>
                    </a:cubicBezTo>
                    <a:lnTo>
                      <a:pt x="13778" y="12700"/>
                    </a:lnTo>
                    <a:close/>
                  </a:path>
                </a:pathLst>
              </a:custGeom>
              <a:solidFill>
                <a:srgbClr val="00ADDD"/>
              </a:solidFill>
            </p:spPr>
          </p:sp>
          <p:sp>
            <p:nvSpPr>
              <p:cNvPr name="Freeform 10" id="10"/>
              <p:cNvSpPr/>
              <p:nvPr/>
            </p:nvSpPr>
            <p:spPr>
              <a:xfrm>
                <a:off x="0" y="-12700"/>
                <a:ext cx="1" cy="12700"/>
              </a:xfrm>
              <a:custGeom>
                <a:avLst/>
                <a:gdLst/>
                <a:ahLst/>
                <a:cxnLst/>
                <a:rect r="r" b="b" t="t" l="l"/>
                <a:pathLst>
                  <a:path h="12700" w="1">
                    <a:moveTo>
                      <a:pt x="0" y="0"/>
                    </a:moveTo>
                    <a:lnTo>
                      <a:pt x="0" y="0"/>
                    </a:lnTo>
                    <a:cubicBezTo>
                      <a:pt x="0" y="0"/>
                      <a:pt x="1" y="0"/>
                      <a:pt x="1" y="0"/>
                    </a:cubicBezTo>
                    <a:lnTo>
                      <a:pt x="0" y="12700"/>
                    </a:lnTo>
                    <a:close/>
                  </a:path>
                </a:pathLst>
              </a:custGeom>
              <a:solidFill>
                <a:srgbClr val="436EBE"/>
              </a:solidFill>
            </p:spPr>
          </p:sp>
        </p:grpSp>
      </p:grpSp>
      <p:pic>
        <p:nvPicPr>
          <p:cNvPr name="Picture 11" id="11"/>
          <p:cNvPicPr>
            <a:picLocks noChangeAspect="true"/>
          </p:cNvPicPr>
          <p:nvPr/>
        </p:nvPicPr>
        <p:blipFill>
          <a:blip r:embed="rId3">
            <a:alphaModFix amt="24000"/>
          </a:blip>
          <a:srcRect l="4541" t="0" r="10887" b="0"/>
          <a:stretch>
            <a:fillRect/>
          </a:stretch>
        </p:blipFill>
        <p:spPr>
          <a:xfrm flipH="false" flipV="false" rot="0">
            <a:off x="611129" y="667656"/>
            <a:ext cx="7981503" cy="7715250"/>
          </a:xfrm>
          <a:prstGeom prst="rect">
            <a:avLst/>
          </a:prstGeom>
        </p:spPr>
      </p:pic>
      <p:pic>
        <p:nvPicPr>
          <p:cNvPr name="Picture 12" id="12"/>
          <p:cNvPicPr>
            <a:picLocks noChangeAspect="true"/>
          </p:cNvPicPr>
          <p:nvPr/>
        </p:nvPicPr>
        <p:blipFill>
          <a:blip r:embed="rId4"/>
          <a:srcRect l="0" t="0" r="0" b="0"/>
          <a:stretch>
            <a:fillRect/>
          </a:stretch>
        </p:blipFill>
        <p:spPr>
          <a:xfrm flipH="false" flipV="false" rot="0">
            <a:off x="9876832" y="6755936"/>
            <a:ext cx="6524190" cy="3253940"/>
          </a:xfrm>
          <a:prstGeom prst="rect">
            <a:avLst/>
          </a:prstGeom>
        </p:spPr>
      </p:pic>
      <p:sp>
        <p:nvSpPr>
          <p:cNvPr name="TextBox 13" id="13"/>
          <p:cNvSpPr txBox="true"/>
          <p:nvPr/>
        </p:nvSpPr>
        <p:spPr>
          <a:xfrm rot="0">
            <a:off x="9876832" y="839738"/>
            <a:ext cx="7382468" cy="1066800"/>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Brain Nutrition</a:t>
            </a:r>
          </a:p>
        </p:txBody>
      </p:sp>
      <p:grpSp>
        <p:nvGrpSpPr>
          <p:cNvPr name="Group 14" id="14"/>
          <p:cNvGrpSpPr/>
          <p:nvPr/>
        </p:nvGrpSpPr>
        <p:grpSpPr>
          <a:xfrm rot="0">
            <a:off x="9656199" y="3711497"/>
            <a:ext cx="7382470" cy="2645986"/>
            <a:chOff x="0" y="0"/>
            <a:chExt cx="9843294" cy="3527981"/>
          </a:xfrm>
        </p:grpSpPr>
        <p:sp>
          <p:nvSpPr>
            <p:cNvPr name="TextBox 15" id="15"/>
            <p:cNvSpPr txBox="true"/>
            <p:nvPr/>
          </p:nvSpPr>
          <p:spPr>
            <a:xfrm rot="0">
              <a:off x="0" y="0"/>
              <a:ext cx="9843294"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OMEGA-3'S</a:t>
              </a:r>
            </a:p>
          </p:txBody>
        </p:sp>
        <p:sp>
          <p:nvSpPr>
            <p:cNvPr name="TextBox 16" id="16"/>
            <p:cNvSpPr txBox="true"/>
            <p:nvPr/>
          </p:nvSpPr>
          <p:spPr>
            <a:xfrm rot="0">
              <a:off x="0" y="1308656"/>
              <a:ext cx="9843294" cy="2219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2E414D"/>
                  </a:solidFill>
                  <a:latin typeface="Open Sans"/>
                </a:rPr>
                <a:t>EPA: mood/behaviour</a:t>
              </a:r>
            </a:p>
            <a:p>
              <a:pPr marL="495300" indent="-247650" lvl="1">
                <a:lnSpc>
                  <a:spcPts val="4500"/>
                </a:lnSpc>
                <a:buFont typeface="Arial"/>
                <a:buChar char="•"/>
              </a:pPr>
              <a:r>
                <a:rPr lang="en-US" b="false" sz="3000" i="false" spc="30">
                  <a:solidFill>
                    <a:srgbClr val="2E414D"/>
                  </a:solidFill>
                  <a:latin typeface="Open Sans"/>
                </a:rPr>
                <a:t>DPA: metabolize EPA and DHA</a:t>
              </a:r>
            </a:p>
            <a:p>
              <a:pPr marL="495300" indent="-247650" lvl="1">
                <a:lnSpc>
                  <a:spcPts val="4500"/>
                </a:lnSpc>
                <a:buFont typeface="Arial"/>
                <a:buChar char="•"/>
              </a:pPr>
              <a:r>
                <a:rPr lang="en-US" b="false" sz="3000" i="false" spc="30">
                  <a:solidFill>
                    <a:srgbClr val="2E414D"/>
                  </a:solidFill>
                  <a:latin typeface="Open Sans"/>
                </a:rPr>
                <a:t>DHA: support neuronal structure</a:t>
              </a:r>
            </a:p>
          </p:txBody>
        </p:sp>
      </p:grpSp>
      <p:sp>
        <p:nvSpPr>
          <p:cNvPr name="TextBox 17" id="17"/>
          <p:cNvSpPr txBox="true"/>
          <p:nvPr/>
        </p:nvSpPr>
        <p:spPr>
          <a:xfrm rot="0">
            <a:off x="4877403" y="4395292"/>
            <a:ext cx="4502445" cy="725945"/>
          </a:xfrm>
          <a:prstGeom prst="rect">
            <a:avLst/>
          </a:prstGeom>
        </p:spPr>
        <p:txBody>
          <a:bodyPr anchor="t" rtlCol="false" tIns="0" lIns="0" bIns="0" rIns="0">
            <a:spAutoFit/>
          </a:bodyPr>
          <a:lstStyle/>
          <a:p>
            <a:pPr>
              <a:lnSpc>
                <a:spcPts val="5759"/>
              </a:lnSpc>
            </a:pPr>
            <a:r>
              <a:rPr lang="en-US" b="true" sz="4800" i="false" spc="240">
                <a:solidFill>
                  <a:srgbClr val="2E414D"/>
                </a:solidFill>
                <a:latin typeface="Open Sans"/>
              </a:rPr>
              <a:t>60% FATS</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2E414D"/>
        </a:solidFill>
      </p:bgPr>
    </p:bg>
    <p:spTree>
      <p:nvGrpSpPr>
        <p:cNvPr id="1" name=""/>
        <p:cNvGrpSpPr/>
        <p:nvPr/>
      </p:nvGrpSpPr>
      <p:grpSpPr>
        <a:xfrm>
          <a:off x="0" y="0"/>
          <a:ext cx="0" cy="0"/>
          <a:chOff x="0" y="0"/>
          <a:chExt cx="0" cy="0"/>
        </a:xfrm>
      </p:grpSpPr>
      <p:grpSp>
        <p:nvGrpSpPr>
          <p:cNvPr name="Group 2" id="2"/>
          <p:cNvGrpSpPr/>
          <p:nvPr/>
        </p:nvGrpSpPr>
        <p:grpSpPr>
          <a:xfrm rot="0">
            <a:off x="1205980" y="2357474"/>
            <a:ext cx="7097245" cy="3234087"/>
            <a:chOff x="0" y="0"/>
            <a:chExt cx="9462993" cy="4312116"/>
          </a:xfrm>
        </p:grpSpPr>
        <p:sp>
          <p:nvSpPr>
            <p:cNvPr name="TextBox 3" id="3"/>
            <p:cNvSpPr txBox="true"/>
            <p:nvPr/>
          </p:nvSpPr>
          <p:spPr>
            <a:xfrm rot="0">
              <a:off x="0" y="-9525"/>
              <a:ext cx="9462990" cy="2828925"/>
            </a:xfrm>
            <a:prstGeom prst="rect">
              <a:avLst/>
            </a:prstGeom>
          </p:spPr>
          <p:txBody>
            <a:bodyPr anchor="t" rtlCol="false" tIns="0" lIns="0" bIns="0" rIns="0">
              <a:spAutoFit/>
            </a:bodyPr>
            <a:lstStyle/>
            <a:p>
              <a:pPr>
                <a:lnSpc>
                  <a:spcPts val="8400"/>
                </a:lnSpc>
              </a:pPr>
              <a:r>
                <a:rPr lang="en-US" b="true" sz="7000" i="false" spc="-70">
                  <a:solidFill>
                    <a:srgbClr val="FAFEFF"/>
                  </a:solidFill>
                  <a:latin typeface="Open Sans"/>
                </a:rPr>
                <a:t>Recommended Intake </a:t>
              </a:r>
            </a:p>
          </p:txBody>
        </p:sp>
        <p:sp>
          <p:nvSpPr>
            <p:cNvPr name="TextBox 4" id="4"/>
            <p:cNvSpPr txBox="true"/>
            <p:nvPr/>
          </p:nvSpPr>
          <p:spPr>
            <a:xfrm rot="0">
              <a:off x="0" y="3537416"/>
              <a:ext cx="9462993" cy="774700"/>
            </a:xfrm>
            <a:prstGeom prst="rect">
              <a:avLst/>
            </a:prstGeom>
          </p:spPr>
          <p:txBody>
            <a:bodyPr anchor="t" rtlCol="false" tIns="0" lIns="0" bIns="0" rIns="0">
              <a:spAutoFit/>
            </a:bodyPr>
            <a:lstStyle/>
            <a:p>
              <a:pPr>
                <a:lnSpc>
                  <a:spcPts val="4560"/>
                </a:lnSpc>
              </a:pPr>
              <a:r>
                <a:rPr lang="en-US" b="true" sz="3800" i="false" spc="190">
                  <a:solidFill>
                    <a:srgbClr val="C3EBE2"/>
                  </a:solidFill>
                  <a:latin typeface="Open Sans"/>
                </a:rPr>
                <a:t>OMEGA-3'S</a:t>
              </a:r>
            </a:p>
          </p:txBody>
        </p:sp>
      </p:grpSp>
      <p:sp>
        <p:nvSpPr>
          <p:cNvPr name="AutoShape 5" id="5"/>
          <p:cNvSpPr/>
          <p:nvPr/>
        </p:nvSpPr>
        <p:spPr>
          <a:xfrm rot="0">
            <a:off x="0" y="8052799"/>
            <a:ext cx="18417328" cy="2411002"/>
          </a:xfrm>
          <a:prstGeom prst="rect">
            <a:avLst/>
          </a:prstGeom>
          <a:solidFill>
            <a:srgbClr val="C3EBE2"/>
          </a:solidFill>
        </p:spPr>
      </p:sp>
      <p:sp>
        <p:nvSpPr>
          <p:cNvPr name="TextBox 6" id="6"/>
          <p:cNvSpPr txBox="true"/>
          <p:nvPr/>
        </p:nvSpPr>
        <p:spPr>
          <a:xfrm rot="0">
            <a:off x="9021440" y="2537999"/>
            <a:ext cx="9266560" cy="3397503"/>
          </a:xfrm>
          <a:prstGeom prst="rect">
            <a:avLst/>
          </a:prstGeom>
        </p:spPr>
        <p:txBody>
          <a:bodyPr anchor="t" rtlCol="false" tIns="0" lIns="0" bIns="0" rIns="0">
            <a:spAutoFit/>
          </a:bodyPr>
          <a:lstStyle/>
          <a:p>
            <a:pPr marL="594360" indent="-297180" lvl="1">
              <a:lnSpc>
                <a:spcPts val="5399"/>
              </a:lnSpc>
              <a:buFont typeface="Arial"/>
              <a:buChar char="•"/>
            </a:pPr>
            <a:r>
              <a:rPr lang="en-US" b="false" sz="3599" i="false" spc="35">
                <a:solidFill>
                  <a:srgbClr val="FAFEFF"/>
                </a:solidFill>
                <a:latin typeface="Open Sans"/>
              </a:rPr>
              <a:t>Minimum daily NEED: </a:t>
            </a:r>
          </a:p>
          <a:p>
            <a:pPr marL="1188720" indent="-396240" lvl="2">
              <a:lnSpc>
                <a:spcPts val="5399"/>
              </a:lnSpc>
              <a:buFont typeface="Arial"/>
              <a:buChar char="⚬"/>
            </a:pPr>
            <a:r>
              <a:rPr lang="en-US" b="false" sz="3599" i="false" spc="35">
                <a:solidFill>
                  <a:srgbClr val="FAFEFF"/>
                </a:solidFill>
                <a:latin typeface="Open Sans"/>
              </a:rPr>
              <a:t>250-500mg/day</a:t>
            </a:r>
          </a:p>
          <a:p>
            <a:pPr marL="1188720" indent="-396240" lvl="2">
              <a:lnSpc>
                <a:spcPts val="5399"/>
              </a:lnSpc>
              <a:buFont typeface="Arial"/>
              <a:buChar char="⚬"/>
            </a:pPr>
            <a:r>
              <a:rPr lang="en-US" b="false" sz="3599" i="false" spc="35">
                <a:solidFill>
                  <a:srgbClr val="FAFEFF"/>
                </a:solidFill>
                <a:latin typeface="Open Sans"/>
              </a:rPr>
              <a:t>Average intake 125-140mg/day</a:t>
            </a:r>
          </a:p>
          <a:p>
            <a:pPr marL="1188720" indent="-396240" lvl="2">
              <a:lnSpc>
                <a:spcPts val="5399"/>
              </a:lnSpc>
              <a:buFont typeface="Arial"/>
              <a:buChar char="⚬"/>
            </a:pPr>
            <a:r>
              <a:rPr lang="en-US" b="false" sz="3599" i="false" spc="35">
                <a:solidFill>
                  <a:srgbClr val="FAFEFF"/>
                </a:solidFill>
                <a:latin typeface="Open Sans"/>
              </a:rPr>
              <a:t>10% of population gets &gt;250mg/day</a:t>
            </a:r>
          </a:p>
          <a:p>
            <a:pPr marL="594360" indent="-297180" lvl="1">
              <a:lnSpc>
                <a:spcPts val="5399"/>
              </a:lnSpc>
              <a:buFont typeface="Arial"/>
              <a:buChar char="•"/>
            </a:pPr>
            <a:r>
              <a:rPr lang="en-US" b="false" sz="3599" i="false" spc="35">
                <a:solidFill>
                  <a:srgbClr val="FAFEFF"/>
                </a:solidFill>
                <a:latin typeface="Open Sans"/>
              </a:rPr>
              <a:t>Plant  vs. Seafood sources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204205" y="-220032"/>
            <a:ext cx="9004889" cy="10682539"/>
          </a:xfrm>
          <a:prstGeom prst="rect">
            <a:avLst/>
          </a:prstGeom>
          <a:solidFill>
            <a:srgbClr val="2E414D"/>
          </a:solidFill>
        </p:spPr>
      </p:sp>
      <p:sp>
        <p:nvSpPr>
          <p:cNvPr name="AutoShape 3" id="3"/>
          <p:cNvSpPr/>
          <p:nvPr/>
        </p:nvSpPr>
        <p:spPr>
          <a:xfrm rot="0">
            <a:off x="1022639" y="9044806"/>
            <a:ext cx="6790981" cy="213494"/>
          </a:xfrm>
          <a:prstGeom prst="rect">
            <a:avLst/>
          </a:prstGeom>
          <a:solidFill>
            <a:srgbClr val="FAFEFF"/>
          </a:solidFill>
        </p:spPr>
      </p:sp>
      <p:pic>
        <p:nvPicPr>
          <p:cNvPr name="Picture 4" id="4"/>
          <p:cNvPicPr>
            <a:picLocks noChangeAspect="true"/>
          </p:cNvPicPr>
          <p:nvPr/>
        </p:nvPicPr>
        <p:blipFill>
          <a:blip r:embed="rId3">
            <a:alphaModFix amt="50000"/>
          </a:blip>
          <a:srcRect l="4541" t="0" r="10887" b="0"/>
          <a:stretch>
            <a:fillRect/>
          </a:stretch>
        </p:blipFill>
        <p:spPr>
          <a:xfrm flipH="false" flipV="false" rot="0">
            <a:off x="427378" y="895877"/>
            <a:ext cx="7981503" cy="7715250"/>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9887400" y="4700601"/>
            <a:ext cx="8400600" cy="5586399"/>
          </a:xfrm>
          <a:prstGeom prst="rect">
            <a:avLst/>
          </a:prstGeom>
        </p:spPr>
      </p:pic>
      <p:sp>
        <p:nvSpPr>
          <p:cNvPr name="TextBox 6" id="6"/>
          <p:cNvSpPr txBox="true"/>
          <p:nvPr/>
        </p:nvSpPr>
        <p:spPr>
          <a:xfrm rot="0">
            <a:off x="9876832" y="839738"/>
            <a:ext cx="7382468" cy="1066800"/>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Brain Nutrition</a:t>
            </a:r>
          </a:p>
        </p:txBody>
      </p:sp>
      <p:grpSp>
        <p:nvGrpSpPr>
          <p:cNvPr name="Group 7" id="7"/>
          <p:cNvGrpSpPr/>
          <p:nvPr/>
        </p:nvGrpSpPr>
        <p:grpSpPr>
          <a:xfrm rot="0">
            <a:off x="9876832" y="2311281"/>
            <a:ext cx="7382470" cy="2074486"/>
            <a:chOff x="0" y="0"/>
            <a:chExt cx="9843294" cy="2765981"/>
          </a:xfrm>
        </p:grpSpPr>
        <p:sp>
          <p:nvSpPr>
            <p:cNvPr name="TextBox 8" id="8"/>
            <p:cNvSpPr txBox="true"/>
            <p:nvPr/>
          </p:nvSpPr>
          <p:spPr>
            <a:xfrm rot="0">
              <a:off x="0" y="0"/>
              <a:ext cx="9843294"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FUEL</a:t>
              </a:r>
            </a:p>
          </p:txBody>
        </p:sp>
        <p:sp>
          <p:nvSpPr>
            <p:cNvPr name="TextBox 9" id="9"/>
            <p:cNvSpPr txBox="true"/>
            <p:nvPr/>
          </p:nvSpPr>
          <p:spPr>
            <a:xfrm rot="0">
              <a:off x="0" y="1308656"/>
              <a:ext cx="9843294" cy="1457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2E414D"/>
                  </a:solidFill>
                  <a:latin typeface="Open Sans"/>
                </a:rPr>
                <a:t>glucose &amp; fatty acids</a:t>
              </a:r>
            </a:p>
            <a:p>
              <a:pPr marL="495300" indent="-247650" lvl="1">
                <a:lnSpc>
                  <a:spcPts val="4500"/>
                </a:lnSpc>
                <a:buFont typeface="Arial"/>
                <a:buChar char="•"/>
              </a:pPr>
              <a:r>
                <a:rPr lang="en-US" b="false" sz="3000" i="false" spc="30">
                  <a:solidFill>
                    <a:srgbClr val="2E414D"/>
                  </a:solidFill>
                  <a:latin typeface="Open Sans"/>
                </a:rPr>
                <a:t>ketones</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204205" y="-220032"/>
            <a:ext cx="9004889" cy="10682539"/>
          </a:xfrm>
          <a:prstGeom prst="rect">
            <a:avLst/>
          </a:prstGeom>
          <a:solidFill>
            <a:srgbClr val="2E414D"/>
          </a:solidFill>
        </p:spPr>
      </p:sp>
      <p:sp>
        <p:nvSpPr>
          <p:cNvPr name="AutoShape 3" id="3"/>
          <p:cNvSpPr/>
          <p:nvPr/>
        </p:nvSpPr>
        <p:spPr>
          <a:xfrm rot="0">
            <a:off x="1022639" y="9044806"/>
            <a:ext cx="6790981" cy="213494"/>
          </a:xfrm>
          <a:prstGeom prst="rect">
            <a:avLst/>
          </a:prstGeom>
          <a:solidFill>
            <a:srgbClr val="FAFEFF"/>
          </a:solidFill>
        </p:spPr>
      </p:sp>
      <p:pic>
        <p:nvPicPr>
          <p:cNvPr name="Picture 4" id="4"/>
          <p:cNvPicPr>
            <a:picLocks noChangeAspect="true"/>
          </p:cNvPicPr>
          <p:nvPr/>
        </p:nvPicPr>
        <p:blipFill>
          <a:blip r:embed="rId3">
            <a:alphaModFix amt="50000"/>
          </a:blip>
          <a:srcRect l="4541" t="0" r="10887" b="0"/>
          <a:stretch>
            <a:fillRect/>
          </a:stretch>
        </p:blipFill>
        <p:spPr>
          <a:xfrm flipH="false" flipV="false" rot="0">
            <a:off x="427378" y="895877"/>
            <a:ext cx="7981503" cy="7715250"/>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9876832" y="4833144"/>
            <a:ext cx="7382468" cy="5370745"/>
          </a:xfrm>
          <a:prstGeom prst="rect">
            <a:avLst/>
          </a:prstGeom>
        </p:spPr>
      </p:pic>
      <p:sp>
        <p:nvSpPr>
          <p:cNvPr name="TextBox 6" id="6"/>
          <p:cNvSpPr txBox="true"/>
          <p:nvPr/>
        </p:nvSpPr>
        <p:spPr>
          <a:xfrm rot="0">
            <a:off x="9876832" y="839738"/>
            <a:ext cx="7382468" cy="1066800"/>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Brain Nutrition</a:t>
            </a:r>
          </a:p>
        </p:txBody>
      </p:sp>
      <p:grpSp>
        <p:nvGrpSpPr>
          <p:cNvPr name="Group 7" id="7"/>
          <p:cNvGrpSpPr/>
          <p:nvPr/>
        </p:nvGrpSpPr>
        <p:grpSpPr>
          <a:xfrm rot="0">
            <a:off x="9876832" y="2311281"/>
            <a:ext cx="7382470" cy="2074486"/>
            <a:chOff x="0" y="0"/>
            <a:chExt cx="9843294" cy="2765981"/>
          </a:xfrm>
        </p:grpSpPr>
        <p:sp>
          <p:nvSpPr>
            <p:cNvPr name="TextBox 8" id="8"/>
            <p:cNvSpPr txBox="true"/>
            <p:nvPr/>
          </p:nvSpPr>
          <p:spPr>
            <a:xfrm rot="0">
              <a:off x="0" y="0"/>
              <a:ext cx="9843294"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PROTEIN</a:t>
              </a:r>
            </a:p>
          </p:txBody>
        </p:sp>
        <p:sp>
          <p:nvSpPr>
            <p:cNvPr name="TextBox 9" id="9"/>
            <p:cNvSpPr txBox="true"/>
            <p:nvPr/>
          </p:nvSpPr>
          <p:spPr>
            <a:xfrm rot="0">
              <a:off x="0" y="1308656"/>
              <a:ext cx="9843294" cy="1457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2E414D"/>
                  </a:solidFill>
                  <a:latin typeface="Open Sans"/>
                </a:rPr>
                <a:t>amino acids</a:t>
              </a:r>
            </a:p>
            <a:p>
              <a:pPr marL="495300" indent="-247650" lvl="1">
                <a:lnSpc>
                  <a:spcPts val="4500"/>
                </a:lnSpc>
                <a:buFont typeface="Arial"/>
                <a:buChar char="•"/>
              </a:pPr>
              <a:r>
                <a:rPr lang="en-US" b="false" sz="3000" i="false" spc="30">
                  <a:solidFill>
                    <a:srgbClr val="2E414D"/>
                  </a:solidFill>
                  <a:latin typeface="Open Sans"/>
                </a:rPr>
                <a:t>used to make neurotransmitters</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13407483" y="-93816"/>
            <a:ext cx="5068779" cy="10511403"/>
          </a:xfrm>
          <a:prstGeom prst="rect">
            <a:avLst/>
          </a:prstGeom>
          <a:solidFill>
            <a:srgbClr val="2E414D"/>
          </a:solidFill>
        </p:spPr>
      </p:sp>
      <p:grpSp>
        <p:nvGrpSpPr>
          <p:cNvPr name="Group 3" id="3"/>
          <p:cNvGrpSpPr/>
          <p:nvPr/>
        </p:nvGrpSpPr>
        <p:grpSpPr>
          <a:xfrm rot="0">
            <a:off x="962896" y="1430033"/>
            <a:ext cx="8181104" cy="7426934"/>
            <a:chOff x="0" y="0"/>
            <a:chExt cx="10908139" cy="9902579"/>
          </a:xfrm>
        </p:grpSpPr>
        <p:sp>
          <p:nvSpPr>
            <p:cNvPr name="TextBox 4" id="4"/>
            <p:cNvSpPr txBox="true"/>
            <p:nvPr/>
          </p:nvSpPr>
          <p:spPr>
            <a:xfrm rot="0">
              <a:off x="4" y="-9525"/>
              <a:ext cx="10908132" cy="1419225"/>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Disclaimer</a:t>
              </a:r>
            </a:p>
          </p:txBody>
        </p:sp>
        <p:sp>
          <p:nvSpPr>
            <p:cNvPr name="TextBox 5" id="5"/>
            <p:cNvSpPr txBox="true"/>
            <p:nvPr/>
          </p:nvSpPr>
          <p:spPr>
            <a:xfrm rot="0">
              <a:off x="0" y="2293367"/>
              <a:ext cx="10908135" cy="38735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The information in this presentation does not constitute, nor substitute for individual medical or mental health advice. </a:t>
              </a:r>
            </a:p>
          </p:txBody>
        </p:sp>
        <p:sp>
          <p:nvSpPr>
            <p:cNvPr name="TextBox 6" id="6"/>
            <p:cNvSpPr txBox="true"/>
            <p:nvPr/>
          </p:nvSpPr>
          <p:spPr>
            <a:xfrm rot="0">
              <a:off x="4" y="6921254"/>
              <a:ext cx="10908135" cy="2981325"/>
            </a:xfrm>
            <a:prstGeom prst="rect">
              <a:avLst/>
            </a:prstGeom>
          </p:spPr>
          <p:txBody>
            <a:bodyPr anchor="t" rtlCol="false" tIns="0" lIns="0" bIns="0" rIns="0">
              <a:spAutoFit/>
            </a:bodyPr>
            <a:lstStyle/>
            <a:p>
              <a:pPr>
                <a:lnSpc>
                  <a:spcPts val="4500"/>
                </a:lnSpc>
              </a:pPr>
              <a:r>
                <a:rPr lang="en-US" b="false" sz="3000" i="false" spc="30">
                  <a:solidFill>
                    <a:srgbClr val="2E414D"/>
                  </a:solidFill>
                  <a:latin typeface="Open Sans"/>
                </a:rPr>
                <a:t>If you are experiencing  mental health issues, don't ignore them. Please consult your doctor or other health care practitioner. </a:t>
              </a:r>
            </a:p>
            <a:p>
              <a:pPr>
                <a:lnSpc>
                  <a:spcPts val="4500"/>
                </a:lnSpc>
              </a:pPr>
            </a:p>
          </p:txBody>
        </p:sp>
      </p:grpSp>
      <p:pic>
        <p:nvPicPr>
          <p:cNvPr name="Picture 7" id="7"/>
          <p:cNvPicPr>
            <a:picLocks noChangeAspect="true"/>
          </p:cNvPicPr>
          <p:nvPr/>
        </p:nvPicPr>
        <p:blipFill>
          <a:blip r:embed="rId2"/>
          <a:srcRect l="45114" t="0" r="4326" b="0"/>
          <a:stretch>
            <a:fillRect/>
          </a:stretch>
        </p:blipFill>
        <p:spPr>
          <a:xfrm flipH="false" flipV="false" rot="0">
            <a:off x="10151124" y="1028700"/>
            <a:ext cx="6233484" cy="8229600"/>
          </a:xfrm>
          <a:prstGeom prst="rect">
            <a:avLst/>
          </a:prstGeom>
        </p:spPr>
      </p:pic>
      <p:sp>
        <p:nvSpPr>
          <p:cNvPr name="AutoShape 8" id="8"/>
          <p:cNvSpPr/>
          <p:nvPr/>
        </p:nvSpPr>
        <p:spPr>
          <a:xfrm rot="-5400000">
            <a:off x="13142856" y="5035109"/>
            <a:ext cx="8232887" cy="213494"/>
          </a:xfrm>
          <a:prstGeom prst="rect">
            <a:avLst/>
          </a:prstGeom>
          <a:solidFill>
            <a:srgbClr val="FAFEFF"/>
          </a:solid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204205" y="-220032"/>
            <a:ext cx="9004889" cy="10682539"/>
          </a:xfrm>
          <a:prstGeom prst="rect">
            <a:avLst/>
          </a:prstGeom>
          <a:solidFill>
            <a:srgbClr val="2E414D"/>
          </a:solidFill>
        </p:spPr>
      </p:sp>
      <p:sp>
        <p:nvSpPr>
          <p:cNvPr name="AutoShape 3" id="3"/>
          <p:cNvSpPr/>
          <p:nvPr/>
        </p:nvSpPr>
        <p:spPr>
          <a:xfrm rot="0">
            <a:off x="1022639" y="9044806"/>
            <a:ext cx="6790981" cy="213494"/>
          </a:xfrm>
          <a:prstGeom prst="rect">
            <a:avLst/>
          </a:prstGeom>
          <a:solidFill>
            <a:srgbClr val="FAFEFF"/>
          </a:solidFill>
        </p:spPr>
      </p:sp>
      <p:pic>
        <p:nvPicPr>
          <p:cNvPr name="Picture 4" id="4"/>
          <p:cNvPicPr>
            <a:picLocks noChangeAspect="true"/>
          </p:cNvPicPr>
          <p:nvPr/>
        </p:nvPicPr>
        <p:blipFill>
          <a:blip r:embed="rId3">
            <a:alphaModFix amt="50000"/>
          </a:blip>
          <a:srcRect l="4541" t="0" r="10887" b="0"/>
          <a:stretch>
            <a:fillRect/>
          </a:stretch>
        </p:blipFill>
        <p:spPr>
          <a:xfrm flipH="false" flipV="false" rot="0">
            <a:off x="427378" y="895877"/>
            <a:ext cx="7981503" cy="7715250"/>
          </a:xfrm>
          <a:prstGeom prst="rect">
            <a:avLst/>
          </a:prstGeom>
        </p:spPr>
      </p:pic>
      <p:sp>
        <p:nvSpPr>
          <p:cNvPr name="TextBox 5" id="5"/>
          <p:cNvSpPr txBox="true"/>
          <p:nvPr/>
        </p:nvSpPr>
        <p:spPr>
          <a:xfrm rot="0">
            <a:off x="9876832" y="839738"/>
            <a:ext cx="7382468" cy="1066800"/>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Brain Nutrition</a:t>
            </a:r>
          </a:p>
        </p:txBody>
      </p:sp>
      <p:grpSp>
        <p:nvGrpSpPr>
          <p:cNvPr name="Group 6" id="6"/>
          <p:cNvGrpSpPr/>
          <p:nvPr/>
        </p:nvGrpSpPr>
        <p:grpSpPr>
          <a:xfrm rot="0">
            <a:off x="9876832" y="2398320"/>
            <a:ext cx="7382470" cy="6646486"/>
            <a:chOff x="0" y="0"/>
            <a:chExt cx="9843294" cy="8861981"/>
          </a:xfrm>
        </p:grpSpPr>
        <p:sp>
          <p:nvSpPr>
            <p:cNvPr name="TextBox 7" id="7"/>
            <p:cNvSpPr txBox="true"/>
            <p:nvPr/>
          </p:nvSpPr>
          <p:spPr>
            <a:xfrm rot="0">
              <a:off x="0" y="0"/>
              <a:ext cx="9843294"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VITAMINS &amp; MINERALS</a:t>
              </a:r>
            </a:p>
          </p:txBody>
        </p:sp>
        <p:sp>
          <p:nvSpPr>
            <p:cNvPr name="TextBox 8" id="8"/>
            <p:cNvSpPr txBox="true"/>
            <p:nvPr/>
          </p:nvSpPr>
          <p:spPr>
            <a:xfrm rot="0">
              <a:off x="0" y="1308656"/>
              <a:ext cx="9843294" cy="7553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2E414D"/>
                  </a:solidFill>
                  <a:latin typeface="Open Sans"/>
                </a:rPr>
                <a:t>25 needed for good brain function and mental health.</a:t>
              </a:r>
            </a:p>
            <a:p>
              <a:pPr marL="495300" indent="-247650" lvl="1">
                <a:lnSpc>
                  <a:spcPts val="4500"/>
                </a:lnSpc>
                <a:buFont typeface="Arial"/>
                <a:buChar char="•"/>
              </a:pPr>
              <a:r>
                <a:rPr lang="en-US" b="false" sz="3000" i="false" spc="30">
                  <a:solidFill>
                    <a:srgbClr val="2E414D"/>
                  </a:solidFill>
                  <a:latin typeface="Open Sans"/>
                </a:rPr>
                <a:t>Most important</a:t>
              </a:r>
            </a:p>
            <a:p>
              <a:pPr marL="990600" indent="-330200" lvl="2">
                <a:lnSpc>
                  <a:spcPts val="4500"/>
                </a:lnSpc>
                <a:buFont typeface="Arial"/>
                <a:buChar char="⚬"/>
              </a:pPr>
              <a:r>
                <a:rPr lang="en-US" b="false" sz="3000" i="false" spc="30">
                  <a:solidFill>
                    <a:srgbClr val="2E414D"/>
                  </a:solidFill>
                  <a:latin typeface="Open Sans"/>
                </a:rPr>
                <a:t>B vitamins</a:t>
              </a:r>
            </a:p>
            <a:p>
              <a:pPr marL="990600" indent="-330200" lvl="2">
                <a:lnSpc>
                  <a:spcPts val="4500"/>
                </a:lnSpc>
                <a:buFont typeface="Arial"/>
                <a:buChar char="⚬"/>
              </a:pPr>
              <a:r>
                <a:rPr lang="en-US" b="false" sz="3000" i="false" spc="30">
                  <a:solidFill>
                    <a:srgbClr val="2E414D"/>
                  </a:solidFill>
                  <a:latin typeface="Open Sans"/>
                </a:rPr>
                <a:t>vitamin D3</a:t>
              </a:r>
            </a:p>
            <a:p>
              <a:pPr marL="990600" indent="-330200" lvl="2">
                <a:lnSpc>
                  <a:spcPts val="4500"/>
                </a:lnSpc>
                <a:buFont typeface="Arial"/>
                <a:buChar char="⚬"/>
              </a:pPr>
              <a:r>
                <a:rPr lang="en-US" b="false" sz="3000" i="false" spc="30">
                  <a:solidFill>
                    <a:srgbClr val="2E414D"/>
                  </a:solidFill>
                  <a:latin typeface="Open Sans"/>
                </a:rPr>
                <a:t>vitamin E</a:t>
              </a:r>
            </a:p>
            <a:p>
              <a:pPr marL="990600" indent="-330200" lvl="2">
                <a:lnSpc>
                  <a:spcPts val="4500"/>
                </a:lnSpc>
                <a:buFont typeface="Arial"/>
                <a:buChar char="⚬"/>
              </a:pPr>
              <a:r>
                <a:rPr lang="en-US" b="false" sz="3000" i="false" spc="30">
                  <a:solidFill>
                    <a:srgbClr val="2E414D"/>
                  </a:solidFill>
                  <a:latin typeface="Open Sans"/>
                </a:rPr>
                <a:t>iron</a:t>
              </a:r>
            </a:p>
            <a:p>
              <a:pPr marL="990600" indent="-330200" lvl="2">
                <a:lnSpc>
                  <a:spcPts val="4500"/>
                </a:lnSpc>
                <a:buFont typeface="Arial"/>
                <a:buChar char="⚬"/>
              </a:pPr>
              <a:r>
                <a:rPr lang="en-US" b="false" sz="3000" i="false" spc="30">
                  <a:solidFill>
                    <a:srgbClr val="2E414D"/>
                  </a:solidFill>
                  <a:latin typeface="Open Sans"/>
                </a:rPr>
                <a:t>zinc</a:t>
              </a:r>
            </a:p>
            <a:p>
              <a:pPr marL="990600" indent="-330200" lvl="2">
                <a:lnSpc>
                  <a:spcPts val="4500"/>
                </a:lnSpc>
                <a:buFont typeface="Arial"/>
                <a:buChar char="⚬"/>
              </a:pPr>
              <a:r>
                <a:rPr lang="en-US" b="false" sz="3000" i="false" spc="30">
                  <a:solidFill>
                    <a:srgbClr val="2E414D"/>
                  </a:solidFill>
                  <a:latin typeface="Open Sans"/>
                </a:rPr>
                <a:t>magnesium</a:t>
              </a:r>
            </a:p>
            <a:p>
              <a:pPr marL="990600" indent="-330200" lvl="2">
                <a:lnSpc>
                  <a:spcPts val="4500"/>
                </a:lnSpc>
                <a:buFont typeface="Arial"/>
                <a:buChar char="⚬"/>
              </a:pPr>
              <a:r>
                <a:rPr lang="en-US" b="false" sz="3000" i="false" spc="30">
                  <a:solidFill>
                    <a:srgbClr val="2E414D"/>
                  </a:solidFill>
                  <a:latin typeface="Open Sans"/>
                </a:rPr>
                <a:t>iodine</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204205" y="-220032"/>
            <a:ext cx="9004889" cy="10682539"/>
          </a:xfrm>
          <a:prstGeom prst="rect">
            <a:avLst/>
          </a:prstGeom>
          <a:solidFill>
            <a:srgbClr val="2E414D"/>
          </a:solidFill>
        </p:spPr>
      </p:sp>
      <p:sp>
        <p:nvSpPr>
          <p:cNvPr name="AutoShape 3" id="3"/>
          <p:cNvSpPr/>
          <p:nvPr/>
        </p:nvSpPr>
        <p:spPr>
          <a:xfrm rot="0">
            <a:off x="1022639" y="9044806"/>
            <a:ext cx="6790981" cy="213494"/>
          </a:xfrm>
          <a:prstGeom prst="rect">
            <a:avLst/>
          </a:prstGeom>
          <a:solidFill>
            <a:srgbClr val="FAFEFF"/>
          </a:solidFill>
        </p:spPr>
      </p:sp>
      <p:pic>
        <p:nvPicPr>
          <p:cNvPr name="Picture 4" id="4"/>
          <p:cNvPicPr>
            <a:picLocks noChangeAspect="true"/>
          </p:cNvPicPr>
          <p:nvPr/>
        </p:nvPicPr>
        <p:blipFill>
          <a:blip r:embed="rId3">
            <a:alphaModFix amt="50000"/>
          </a:blip>
          <a:srcRect l="4541" t="0" r="10887" b="0"/>
          <a:stretch>
            <a:fillRect/>
          </a:stretch>
        </p:blipFill>
        <p:spPr>
          <a:xfrm flipH="false" flipV="false" rot="0">
            <a:off x="427378" y="895877"/>
            <a:ext cx="7981503" cy="7715250"/>
          </a:xfrm>
          <a:prstGeom prst="rect">
            <a:avLst/>
          </a:prstGeom>
        </p:spPr>
      </p:pic>
      <p:sp>
        <p:nvSpPr>
          <p:cNvPr name="TextBox 5" id="5"/>
          <p:cNvSpPr txBox="true"/>
          <p:nvPr/>
        </p:nvSpPr>
        <p:spPr>
          <a:xfrm rot="0">
            <a:off x="9876832" y="839738"/>
            <a:ext cx="7382468" cy="1066800"/>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Brain Nutrition</a:t>
            </a:r>
          </a:p>
        </p:txBody>
      </p:sp>
      <p:grpSp>
        <p:nvGrpSpPr>
          <p:cNvPr name="Group 6" id="6"/>
          <p:cNvGrpSpPr/>
          <p:nvPr/>
        </p:nvGrpSpPr>
        <p:grpSpPr>
          <a:xfrm rot="0">
            <a:off x="9876830" y="2491274"/>
            <a:ext cx="7382470" cy="3788986"/>
            <a:chOff x="0" y="0"/>
            <a:chExt cx="9843294" cy="5051981"/>
          </a:xfrm>
        </p:grpSpPr>
        <p:sp>
          <p:nvSpPr>
            <p:cNvPr name="TextBox 7" id="7"/>
            <p:cNvSpPr txBox="true"/>
            <p:nvPr/>
          </p:nvSpPr>
          <p:spPr>
            <a:xfrm rot="0">
              <a:off x="0" y="0"/>
              <a:ext cx="9843294"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ANTIOXIDANTS</a:t>
              </a:r>
            </a:p>
          </p:txBody>
        </p:sp>
        <p:sp>
          <p:nvSpPr>
            <p:cNvPr name="TextBox 8" id="8"/>
            <p:cNvSpPr txBox="true"/>
            <p:nvPr/>
          </p:nvSpPr>
          <p:spPr>
            <a:xfrm rot="0">
              <a:off x="0" y="1308656"/>
              <a:ext cx="9843294" cy="3743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2E414D"/>
                  </a:solidFill>
                  <a:latin typeface="Open Sans"/>
                </a:rPr>
                <a:t>'Rust-proofing' the brain</a:t>
              </a:r>
            </a:p>
            <a:p>
              <a:pPr marL="495300" indent="-247650" lvl="1">
                <a:lnSpc>
                  <a:spcPts val="4500"/>
                </a:lnSpc>
                <a:buFont typeface="Arial"/>
                <a:buChar char="•"/>
              </a:pPr>
              <a:r>
                <a:rPr lang="en-US" b="false" sz="3000" i="false" spc="30">
                  <a:solidFill>
                    <a:srgbClr val="2E414D"/>
                  </a:solidFill>
                  <a:latin typeface="Open Sans"/>
                </a:rPr>
                <a:t>Phyto-nutrients</a:t>
              </a:r>
            </a:p>
            <a:p>
              <a:pPr marL="990600" indent="-330200" lvl="2">
                <a:lnSpc>
                  <a:spcPts val="4500"/>
                </a:lnSpc>
                <a:buFont typeface="Arial"/>
                <a:buChar char="⚬"/>
              </a:pPr>
              <a:r>
                <a:rPr lang="en-US" b="false" sz="3000" i="false" spc="30">
                  <a:solidFill>
                    <a:srgbClr val="2E414D"/>
                  </a:solidFill>
                  <a:latin typeface="Open Sans"/>
                </a:rPr>
                <a:t>Beta-Carotene</a:t>
              </a:r>
            </a:p>
            <a:p>
              <a:pPr marL="990600" indent="-330200" lvl="2">
                <a:lnSpc>
                  <a:spcPts val="4500"/>
                </a:lnSpc>
                <a:buFont typeface="Arial"/>
                <a:buChar char="⚬"/>
              </a:pPr>
              <a:r>
                <a:rPr lang="en-US" b="false" sz="3000" i="false" spc="30">
                  <a:solidFill>
                    <a:srgbClr val="2E414D"/>
                  </a:solidFill>
                  <a:latin typeface="Open Sans"/>
                </a:rPr>
                <a:t>Polyphenols</a:t>
              </a:r>
            </a:p>
            <a:p>
              <a:pPr marL="990600" indent="-330200" lvl="2">
                <a:lnSpc>
                  <a:spcPts val="4500"/>
                </a:lnSpc>
                <a:buFont typeface="Arial"/>
                <a:buChar char="⚬"/>
              </a:pPr>
              <a:r>
                <a:rPr lang="en-US" b="false" sz="3000" i="false" spc="30">
                  <a:solidFill>
                    <a:srgbClr val="2E414D"/>
                  </a:solidFill>
                  <a:latin typeface="Open Sans"/>
                </a:rPr>
                <a:t>vitamin C&amp;E</a:t>
              </a:r>
            </a:p>
          </p:txBody>
        </p:sp>
      </p:grpSp>
      <p:sp>
        <p:nvSpPr>
          <p:cNvPr name="TextBox 9" id="9"/>
          <p:cNvSpPr txBox="true"/>
          <p:nvPr/>
        </p:nvSpPr>
        <p:spPr>
          <a:xfrm rot="0">
            <a:off x="9876832" y="6876134"/>
            <a:ext cx="5887289" cy="573437"/>
          </a:xfrm>
          <a:prstGeom prst="rect">
            <a:avLst/>
          </a:prstGeom>
        </p:spPr>
        <p:txBody>
          <a:bodyPr anchor="t" rtlCol="false" tIns="0" lIns="0" bIns="0" rIns="0">
            <a:spAutoFit/>
          </a:bodyPr>
          <a:lstStyle/>
          <a:p>
            <a:pPr algn="ctr">
              <a:lnSpc>
                <a:spcPts val="4560"/>
              </a:lnSpc>
            </a:pPr>
            <a:r>
              <a:rPr lang="en-US" b="true" sz="3800" spc="174">
                <a:solidFill>
                  <a:srgbClr val="2E414D"/>
                </a:solidFill>
                <a:latin typeface="Open Sans"/>
              </a:rPr>
              <a:t>ANTI-INFLAMMATORY  </a:t>
            </a:r>
          </a:p>
        </p:txBody>
      </p:sp>
      <p:sp>
        <p:nvSpPr>
          <p:cNvPr name="TextBox 10" id="10"/>
          <p:cNvSpPr txBox="true"/>
          <p:nvPr/>
        </p:nvSpPr>
        <p:spPr>
          <a:xfrm rot="0">
            <a:off x="9144000" y="5679496"/>
            <a:ext cx="0" cy="415290"/>
          </a:xfrm>
          <a:prstGeom prst="rect">
            <a:avLst/>
          </a:prstGeom>
        </p:spPr>
        <p:txBody>
          <a:bodyPr anchor="t" rtlCol="false" tIns="0" lIns="0" bIns="0" rIns="0">
            <a:spAutoFit/>
          </a:bodyPr>
          <a:lstStyle/>
          <a:p>
            <a:pPr algn="ctr">
              <a:lnSpc>
                <a:spcPts val="3359"/>
              </a:lnSpc>
              <a:spcBef>
                <a:spcPct val="0"/>
              </a:spcBef>
            </a:pPr>
          </a:p>
        </p:txBody>
      </p:sp>
      <p:sp>
        <p:nvSpPr>
          <p:cNvPr name="TextBox 11" id="11"/>
          <p:cNvSpPr txBox="true"/>
          <p:nvPr/>
        </p:nvSpPr>
        <p:spPr>
          <a:xfrm rot="0">
            <a:off x="9876832" y="7659554"/>
            <a:ext cx="7382470" cy="22574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2E414D"/>
                </a:solidFill>
                <a:latin typeface="Open Sans"/>
              </a:rPr>
              <a:t>Phyto-nutrients</a:t>
            </a:r>
          </a:p>
          <a:p>
            <a:pPr marL="495300" indent="-247650" lvl="1">
              <a:lnSpc>
                <a:spcPts val="4500"/>
              </a:lnSpc>
              <a:buFont typeface="Arial"/>
              <a:buChar char="•"/>
            </a:pPr>
            <a:r>
              <a:rPr lang="en-US" b="false" sz="3000" i="false" spc="30">
                <a:solidFill>
                  <a:srgbClr val="2E414D"/>
                </a:solidFill>
                <a:latin typeface="Open Sans"/>
              </a:rPr>
              <a:t>Vitamins</a:t>
            </a:r>
          </a:p>
          <a:p>
            <a:pPr marL="495300" indent="-247650" lvl="1">
              <a:lnSpc>
                <a:spcPts val="4500"/>
              </a:lnSpc>
              <a:buFont typeface="Arial"/>
              <a:buChar char="•"/>
            </a:pPr>
            <a:r>
              <a:rPr lang="en-US" b="false" sz="3000" i="false" spc="30">
                <a:solidFill>
                  <a:srgbClr val="2E414D"/>
                </a:solidFill>
                <a:latin typeface="Open Sans"/>
              </a:rPr>
              <a:t>Minerals</a:t>
            </a:r>
          </a:p>
          <a:p>
            <a:pPr marL="495300" indent="-247650" lvl="1">
              <a:lnSpc>
                <a:spcPts val="4500"/>
              </a:lnSpc>
              <a:buFont typeface="Arial"/>
              <a:buChar char="•"/>
            </a:pPr>
            <a:r>
              <a:rPr lang="en-US" b="false" sz="3000" i="false" spc="30">
                <a:solidFill>
                  <a:srgbClr val="2E414D"/>
                </a:solidFill>
                <a:latin typeface="Open Sans"/>
              </a:rPr>
              <a:t>Omega-3's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204205" y="-220032"/>
            <a:ext cx="9004889" cy="10682539"/>
          </a:xfrm>
          <a:prstGeom prst="rect">
            <a:avLst/>
          </a:prstGeom>
          <a:solidFill>
            <a:srgbClr val="2E414D"/>
          </a:solidFill>
        </p:spPr>
      </p:sp>
      <p:sp>
        <p:nvSpPr>
          <p:cNvPr name="AutoShape 3" id="3"/>
          <p:cNvSpPr/>
          <p:nvPr/>
        </p:nvSpPr>
        <p:spPr>
          <a:xfrm rot="0">
            <a:off x="1022639" y="9044806"/>
            <a:ext cx="6790981" cy="213494"/>
          </a:xfrm>
          <a:prstGeom prst="rect">
            <a:avLst/>
          </a:prstGeom>
          <a:solidFill>
            <a:srgbClr val="FAFEFF"/>
          </a:solidFill>
        </p:spPr>
      </p:sp>
      <p:pic>
        <p:nvPicPr>
          <p:cNvPr name="Picture 4" id="4"/>
          <p:cNvPicPr>
            <a:picLocks noChangeAspect="true"/>
          </p:cNvPicPr>
          <p:nvPr/>
        </p:nvPicPr>
        <p:blipFill>
          <a:blip r:embed="rId3">
            <a:alphaModFix amt="50000"/>
          </a:blip>
          <a:srcRect l="4541" t="0" r="10887" b="0"/>
          <a:stretch>
            <a:fillRect/>
          </a:stretch>
        </p:blipFill>
        <p:spPr>
          <a:xfrm flipH="false" flipV="false" rot="0">
            <a:off x="427378" y="895877"/>
            <a:ext cx="7981503" cy="7715250"/>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0190599" y="5786526"/>
            <a:ext cx="6754933" cy="4500474"/>
          </a:xfrm>
          <a:prstGeom prst="rect">
            <a:avLst/>
          </a:prstGeom>
        </p:spPr>
      </p:pic>
      <p:sp>
        <p:nvSpPr>
          <p:cNvPr name="TextBox 6" id="6"/>
          <p:cNvSpPr txBox="true"/>
          <p:nvPr/>
        </p:nvSpPr>
        <p:spPr>
          <a:xfrm rot="0">
            <a:off x="9876832" y="839738"/>
            <a:ext cx="7382468" cy="1066800"/>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Brain Nutrition</a:t>
            </a:r>
          </a:p>
        </p:txBody>
      </p:sp>
      <p:grpSp>
        <p:nvGrpSpPr>
          <p:cNvPr name="Group 7" id="7"/>
          <p:cNvGrpSpPr/>
          <p:nvPr/>
        </p:nvGrpSpPr>
        <p:grpSpPr>
          <a:xfrm rot="0">
            <a:off x="9876832" y="2152662"/>
            <a:ext cx="7382470" cy="3217486"/>
            <a:chOff x="0" y="0"/>
            <a:chExt cx="9843294" cy="4289981"/>
          </a:xfrm>
        </p:grpSpPr>
        <p:sp>
          <p:nvSpPr>
            <p:cNvPr name="TextBox 8" id="8"/>
            <p:cNvSpPr txBox="true"/>
            <p:nvPr/>
          </p:nvSpPr>
          <p:spPr>
            <a:xfrm rot="0">
              <a:off x="0" y="0"/>
              <a:ext cx="9843294"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L</a:t>
              </a:r>
              <a:r>
                <a:rPr lang="en-US" b="true" sz="3800" i="false" spc="190">
                  <a:solidFill>
                    <a:srgbClr val="2E414D"/>
                  </a:solidFill>
                  <a:latin typeface="Open Sans"/>
                </a:rPr>
                <a:t>UTEIN &amp; ZEAXANTHIN</a:t>
              </a:r>
            </a:p>
          </p:txBody>
        </p:sp>
        <p:sp>
          <p:nvSpPr>
            <p:cNvPr name="TextBox 9" id="9"/>
            <p:cNvSpPr txBox="true"/>
            <p:nvPr/>
          </p:nvSpPr>
          <p:spPr>
            <a:xfrm rot="0">
              <a:off x="0" y="1308656"/>
              <a:ext cx="9843294" cy="2981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2E414D"/>
                  </a:solidFill>
                  <a:latin typeface="Open Sans"/>
                </a:rPr>
                <a:t>uniquely concentrated in the brain</a:t>
              </a:r>
            </a:p>
            <a:p>
              <a:pPr marL="495300" indent="-247650" lvl="1">
                <a:lnSpc>
                  <a:spcPts val="4500"/>
                </a:lnSpc>
                <a:buFont typeface="Arial"/>
                <a:buChar char="•"/>
              </a:pPr>
              <a:r>
                <a:rPr lang="en-US" b="false" sz="3000" i="false" spc="30">
                  <a:solidFill>
                    <a:srgbClr val="2E414D"/>
                  </a:solidFill>
                  <a:latin typeface="Open Sans"/>
                </a:rPr>
                <a:t>anti-inflammatory</a:t>
              </a:r>
            </a:p>
            <a:p>
              <a:pPr marL="495300" indent="-247650" lvl="1">
                <a:lnSpc>
                  <a:spcPts val="4500"/>
                </a:lnSpc>
                <a:buFont typeface="Arial"/>
                <a:buChar char="•"/>
              </a:pPr>
              <a:r>
                <a:rPr lang="en-US" b="false" sz="3000" i="false" spc="30">
                  <a:solidFill>
                    <a:srgbClr val="2E414D"/>
                  </a:solidFill>
                  <a:latin typeface="Open Sans"/>
                </a:rPr>
                <a:t>appears to preserve brain function and slow cognitive decline</a:t>
              </a:r>
            </a:p>
          </p:txBody>
        </p:sp>
      </p:grpSp>
      <p:sp>
        <p:nvSpPr>
          <p:cNvPr name="TextBox 10" id="10"/>
          <p:cNvSpPr txBox="true"/>
          <p:nvPr/>
        </p:nvSpPr>
        <p:spPr>
          <a:xfrm rot="0">
            <a:off x="4877403" y="4395292"/>
            <a:ext cx="4502445" cy="725945"/>
          </a:xfrm>
          <a:prstGeom prst="rect">
            <a:avLst/>
          </a:prstGeom>
        </p:spPr>
        <p:txBody>
          <a:bodyPr anchor="t" rtlCol="false" tIns="0" lIns="0" bIns="0" rIns="0">
            <a:spAutoFit/>
          </a:bodyPr>
          <a:lstStyle/>
          <a:p>
            <a:pPr>
              <a:lnSpc>
                <a:spcPts val="5759"/>
              </a:lnSpc>
            </a:pPr>
            <a:r>
              <a:rPr lang="en-US" b="true" sz="4800" i="false" spc="240">
                <a:solidFill>
                  <a:srgbClr val="2E414D"/>
                </a:solidFill>
                <a:latin typeface="Open Sans"/>
              </a:rPr>
              <a:t>60 FATS</a:t>
            </a:r>
          </a:p>
        </p:txBody>
      </p:sp>
      <p:sp>
        <p:nvSpPr>
          <p:cNvPr name="TextBox 11" id="11"/>
          <p:cNvSpPr txBox="true"/>
          <p:nvPr/>
        </p:nvSpPr>
        <p:spPr>
          <a:xfrm rot="0">
            <a:off x="9144000" y="5679496"/>
            <a:ext cx="0" cy="415290"/>
          </a:xfrm>
          <a:prstGeom prst="rect">
            <a:avLst/>
          </a:prstGeom>
        </p:spPr>
        <p:txBody>
          <a:bodyPr anchor="t" rtlCol="false" tIns="0" lIns="0" bIns="0" rIns="0">
            <a:spAutoFit/>
          </a:bodyPr>
          <a:lstStyle/>
          <a:p>
            <a:pPr algn="ctr">
              <a:lnSpc>
                <a:spcPts val="3359"/>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grpSp>
        <p:nvGrpSpPr>
          <p:cNvPr name="Group 2" id="2"/>
          <p:cNvGrpSpPr/>
          <p:nvPr/>
        </p:nvGrpSpPr>
        <p:grpSpPr>
          <a:xfrm rot="5400000">
            <a:off x="-2371186" y="2008678"/>
            <a:ext cx="14061387" cy="9636712"/>
            <a:chOff x="0" y="0"/>
            <a:chExt cx="6350000" cy="6339840"/>
          </a:xfrm>
        </p:grpSpPr>
        <p:sp>
          <p:nvSpPr>
            <p:cNvPr name="Freeform 3" id="3"/>
            <p:cNvSpPr/>
            <p:nvPr/>
          </p:nvSpPr>
          <p:spPr>
            <a:xfrm>
              <a:off x="0" y="0"/>
              <a:ext cx="6350000" cy="6339840"/>
            </a:xfrm>
            <a:custGeom>
              <a:avLst/>
              <a:gdLst/>
              <a:ahLst/>
              <a:cxnLst/>
              <a:rect r="r" b="b" t="t" l="l"/>
              <a:pathLst>
                <a:path h="6339840" w="6350000">
                  <a:moveTo>
                    <a:pt x="6350000" y="6339840"/>
                  </a:moveTo>
                  <a:lnTo>
                    <a:pt x="0" y="6339840"/>
                  </a:lnTo>
                  <a:lnTo>
                    <a:pt x="0" y="0"/>
                  </a:lnTo>
                  <a:close/>
                </a:path>
              </a:pathLst>
            </a:custGeom>
            <a:solidFill>
              <a:srgbClr val="FFFFFF"/>
            </a:solidFill>
            <a:ln>
              <a:solidFill>
                <a:srgbClr val="000000"/>
              </a:solidFill>
            </a:ln>
          </p:spPr>
        </p:sp>
      </p:grpSp>
      <p:sp>
        <p:nvSpPr>
          <p:cNvPr name="AutoShape 4" id="4"/>
          <p:cNvSpPr/>
          <p:nvPr/>
        </p:nvSpPr>
        <p:spPr>
          <a:xfrm rot="0">
            <a:off x="9585813" y="792966"/>
            <a:ext cx="8966859" cy="205258"/>
          </a:xfrm>
          <a:prstGeom prst="rect">
            <a:avLst/>
          </a:prstGeom>
          <a:solidFill>
            <a:srgbClr val="C3EBE2">
              <a:alpha val="49803"/>
            </a:srgbClr>
          </a:solidFill>
        </p:spPr>
      </p:sp>
      <p:sp>
        <p:nvSpPr>
          <p:cNvPr name="AutoShape 5" id="5"/>
          <p:cNvSpPr/>
          <p:nvPr/>
        </p:nvSpPr>
        <p:spPr>
          <a:xfrm rot="0">
            <a:off x="7418099" y="3976379"/>
            <a:ext cx="11210633" cy="205258"/>
          </a:xfrm>
          <a:prstGeom prst="rect">
            <a:avLst/>
          </a:prstGeom>
          <a:solidFill>
            <a:srgbClr val="C3EBE2">
              <a:alpha val="49803"/>
            </a:srgbClr>
          </a:solidFill>
        </p:spPr>
      </p:sp>
      <p:sp>
        <p:nvSpPr>
          <p:cNvPr name="AutoShape 6" id="6"/>
          <p:cNvSpPr/>
          <p:nvPr/>
        </p:nvSpPr>
        <p:spPr>
          <a:xfrm rot="0">
            <a:off x="5365678" y="7038148"/>
            <a:ext cx="13093120" cy="205258"/>
          </a:xfrm>
          <a:prstGeom prst="rect">
            <a:avLst/>
          </a:prstGeom>
          <a:solidFill>
            <a:srgbClr val="C3EBE2">
              <a:alpha val="49803"/>
            </a:srgbClr>
          </a:solidFill>
        </p:spPr>
      </p:sp>
      <p:sp>
        <p:nvSpPr>
          <p:cNvPr name="AutoShape 7" id="7"/>
          <p:cNvSpPr/>
          <p:nvPr/>
        </p:nvSpPr>
        <p:spPr>
          <a:xfrm rot="2039440">
            <a:off x="-1386033" y="-4980776"/>
            <a:ext cx="7902724" cy="15629425"/>
          </a:xfrm>
          <a:prstGeom prst="rect">
            <a:avLst/>
          </a:prstGeom>
          <a:solidFill>
            <a:srgbClr val="C3EBE2"/>
          </a:solidFill>
        </p:spPr>
      </p:sp>
      <p:pic>
        <p:nvPicPr>
          <p:cNvPr name="Picture 8" id="8"/>
          <p:cNvPicPr>
            <a:picLocks noChangeAspect="true"/>
          </p:cNvPicPr>
          <p:nvPr/>
        </p:nvPicPr>
        <p:blipFill>
          <a:blip r:embed="rId3"/>
          <a:srcRect l="0" t="0" r="0" b="0"/>
          <a:stretch>
            <a:fillRect/>
          </a:stretch>
        </p:blipFill>
        <p:spPr>
          <a:xfrm flipH="false" flipV="false" rot="0">
            <a:off x="224818" y="2176336"/>
            <a:ext cx="6481781" cy="4010602"/>
          </a:xfrm>
          <a:prstGeom prst="rect">
            <a:avLst/>
          </a:prstGeom>
        </p:spPr>
      </p:pic>
      <p:sp>
        <p:nvSpPr>
          <p:cNvPr name="TextBox 9" id="9"/>
          <p:cNvSpPr txBox="true"/>
          <p:nvPr/>
        </p:nvSpPr>
        <p:spPr>
          <a:xfrm rot="0">
            <a:off x="1028700" y="838445"/>
            <a:ext cx="5919478" cy="971550"/>
          </a:xfrm>
          <a:prstGeom prst="rect">
            <a:avLst/>
          </a:prstGeom>
        </p:spPr>
        <p:txBody>
          <a:bodyPr anchor="t" rtlCol="false" tIns="0" lIns="0" bIns="0" rIns="0">
            <a:spAutoFit/>
          </a:bodyPr>
          <a:lstStyle/>
          <a:p>
            <a:pPr>
              <a:lnSpc>
                <a:spcPts val="7800"/>
              </a:lnSpc>
            </a:pPr>
            <a:r>
              <a:rPr lang="en-US" b="true" sz="6000" i="false" spc="179">
                <a:solidFill>
                  <a:srgbClr val="2E414D"/>
                </a:solidFill>
                <a:latin typeface="Open Sans Light"/>
              </a:rPr>
              <a:t>Inflammation</a:t>
            </a:r>
          </a:p>
        </p:txBody>
      </p:sp>
      <p:grpSp>
        <p:nvGrpSpPr>
          <p:cNvPr name="Group 10" id="10"/>
          <p:cNvGrpSpPr/>
          <p:nvPr/>
        </p:nvGrpSpPr>
        <p:grpSpPr>
          <a:xfrm rot="0">
            <a:off x="5365678" y="8036576"/>
            <a:ext cx="11793957" cy="1226487"/>
            <a:chOff x="0" y="0"/>
            <a:chExt cx="15725276" cy="1635316"/>
          </a:xfrm>
        </p:grpSpPr>
        <p:sp>
          <p:nvSpPr>
            <p:cNvPr name="TextBox 11" id="11"/>
            <p:cNvSpPr txBox="true"/>
            <p:nvPr/>
          </p:nvSpPr>
          <p:spPr>
            <a:xfrm rot="0">
              <a:off x="0" y="-66675"/>
              <a:ext cx="15725276"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Lifestyle</a:t>
              </a:r>
            </a:p>
          </p:txBody>
        </p:sp>
        <p:sp>
          <p:nvSpPr>
            <p:cNvPr name="TextBox 12" id="12"/>
            <p:cNvSpPr txBox="true"/>
            <p:nvPr/>
          </p:nvSpPr>
          <p:spPr>
            <a:xfrm rot="0">
              <a:off x="0" y="1021271"/>
              <a:ext cx="15725276" cy="614045"/>
            </a:xfrm>
            <a:prstGeom prst="rect">
              <a:avLst/>
            </a:prstGeom>
          </p:spPr>
          <p:txBody>
            <a:bodyPr anchor="t" rtlCol="false" tIns="0" lIns="0" bIns="0" rIns="0">
              <a:spAutoFit/>
            </a:bodyPr>
            <a:lstStyle/>
            <a:p>
              <a:pPr>
                <a:lnSpc>
                  <a:spcPts val="3900"/>
                </a:lnSpc>
              </a:pPr>
              <a:r>
                <a:rPr lang="en-US" b="false" sz="2600" i="false" spc="26">
                  <a:solidFill>
                    <a:srgbClr val="FAFEFF"/>
                  </a:solidFill>
                  <a:latin typeface="Open Sans"/>
                </a:rPr>
                <a:t>Poor diets, smoking, substance use, high volume training</a:t>
              </a:r>
            </a:p>
          </p:txBody>
        </p:sp>
      </p:grpSp>
      <p:grpSp>
        <p:nvGrpSpPr>
          <p:cNvPr name="Group 13" id="13"/>
          <p:cNvGrpSpPr/>
          <p:nvPr/>
        </p:nvGrpSpPr>
        <p:grpSpPr>
          <a:xfrm rot="0">
            <a:off x="7418099" y="4948587"/>
            <a:ext cx="9721319" cy="1226487"/>
            <a:chOff x="0" y="0"/>
            <a:chExt cx="12961758" cy="1635316"/>
          </a:xfrm>
        </p:grpSpPr>
        <p:sp>
          <p:nvSpPr>
            <p:cNvPr name="TextBox 14" id="14"/>
            <p:cNvSpPr txBox="true"/>
            <p:nvPr/>
          </p:nvSpPr>
          <p:spPr>
            <a:xfrm rot="0">
              <a:off x="0" y="-66675"/>
              <a:ext cx="12961758"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Psychological</a:t>
              </a:r>
            </a:p>
          </p:txBody>
        </p:sp>
        <p:sp>
          <p:nvSpPr>
            <p:cNvPr name="TextBox 15" id="15"/>
            <p:cNvSpPr txBox="true"/>
            <p:nvPr/>
          </p:nvSpPr>
          <p:spPr>
            <a:xfrm rot="0">
              <a:off x="0" y="1021271"/>
              <a:ext cx="12961758" cy="614045"/>
            </a:xfrm>
            <a:prstGeom prst="rect">
              <a:avLst/>
            </a:prstGeom>
          </p:spPr>
          <p:txBody>
            <a:bodyPr anchor="t" rtlCol="false" tIns="0" lIns="0" bIns="0" rIns="0">
              <a:spAutoFit/>
            </a:bodyPr>
            <a:lstStyle/>
            <a:p>
              <a:pPr>
                <a:lnSpc>
                  <a:spcPts val="3900"/>
                </a:lnSpc>
              </a:pPr>
              <a:r>
                <a:rPr lang="en-US" b="false" sz="2600" i="false" spc="26">
                  <a:solidFill>
                    <a:srgbClr val="FAFEFF"/>
                  </a:solidFill>
                  <a:latin typeface="Open Sans"/>
                </a:rPr>
                <a:t>Stress,</a:t>
              </a:r>
              <a:r>
                <a:rPr lang="en-US" b="false" sz="2600" i="false" spc="26">
                  <a:solidFill>
                    <a:srgbClr val="FAFEFF"/>
                  </a:solidFill>
                  <a:latin typeface="Open Sans"/>
                </a:rPr>
                <a:t> cortisol, adrenaline, long term stress.</a:t>
              </a:r>
            </a:p>
          </p:txBody>
        </p:sp>
      </p:grpSp>
      <p:grpSp>
        <p:nvGrpSpPr>
          <p:cNvPr name="Group 16" id="16"/>
          <p:cNvGrpSpPr/>
          <p:nvPr/>
        </p:nvGrpSpPr>
        <p:grpSpPr>
          <a:xfrm rot="0">
            <a:off x="9629634" y="1577267"/>
            <a:ext cx="8171358" cy="1702440"/>
            <a:chOff x="0" y="0"/>
            <a:chExt cx="10895144" cy="2269920"/>
          </a:xfrm>
        </p:grpSpPr>
        <p:sp>
          <p:nvSpPr>
            <p:cNvPr name="TextBox 17" id="17"/>
            <p:cNvSpPr txBox="true"/>
            <p:nvPr/>
          </p:nvSpPr>
          <p:spPr>
            <a:xfrm rot="0">
              <a:off x="64261" y="-66675"/>
              <a:ext cx="10830884"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Medical</a:t>
              </a:r>
            </a:p>
          </p:txBody>
        </p:sp>
        <p:sp>
          <p:nvSpPr>
            <p:cNvPr name="TextBox 18" id="18"/>
            <p:cNvSpPr txBox="true"/>
            <p:nvPr/>
          </p:nvSpPr>
          <p:spPr>
            <a:xfrm rot="0">
              <a:off x="0" y="995475"/>
              <a:ext cx="10830884" cy="1274445"/>
            </a:xfrm>
            <a:prstGeom prst="rect">
              <a:avLst/>
            </a:prstGeom>
          </p:spPr>
          <p:txBody>
            <a:bodyPr anchor="t" rtlCol="false" tIns="0" lIns="0" bIns="0" rIns="0">
              <a:spAutoFit/>
            </a:bodyPr>
            <a:lstStyle/>
            <a:p>
              <a:pPr>
                <a:lnSpc>
                  <a:spcPts val="3900"/>
                </a:lnSpc>
              </a:pPr>
              <a:r>
                <a:rPr lang="en-US" b="false" sz="2600" i="false" spc="26">
                  <a:solidFill>
                    <a:srgbClr val="FAFEFF"/>
                  </a:solidFill>
                  <a:latin typeface="Open Sans"/>
                </a:rPr>
                <a:t>Autoimmune diseases, infections, malnutrition, chronic diseases, micronutrient deficiencies</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sp>
        <p:nvSpPr>
          <p:cNvPr name="AutoShape 2" id="2"/>
          <p:cNvSpPr/>
          <p:nvPr/>
        </p:nvSpPr>
        <p:spPr>
          <a:xfrm rot="0">
            <a:off x="876580" y="9053042"/>
            <a:ext cx="5639230" cy="205258"/>
          </a:xfrm>
          <a:prstGeom prst="rect">
            <a:avLst/>
          </a:prstGeom>
          <a:solidFill>
            <a:srgbClr val="C3EBE2"/>
          </a:solidFill>
        </p:spPr>
      </p:sp>
      <p:sp>
        <p:nvSpPr>
          <p:cNvPr name="AutoShape 3" id="3"/>
          <p:cNvSpPr/>
          <p:nvPr/>
        </p:nvSpPr>
        <p:spPr>
          <a:xfrm rot="0">
            <a:off x="6257833" y="-188262"/>
            <a:ext cx="12313504" cy="10663524"/>
          </a:xfrm>
          <a:prstGeom prst="rect">
            <a:avLst/>
          </a:prstGeom>
          <a:solidFill>
            <a:srgbClr val="C3EBE2"/>
          </a:solidFill>
        </p:spPr>
      </p:sp>
      <p:sp>
        <p:nvSpPr>
          <p:cNvPr name="AutoShape 4" id="4"/>
          <p:cNvSpPr/>
          <p:nvPr/>
        </p:nvSpPr>
        <p:spPr>
          <a:xfrm rot="0">
            <a:off x="7018434" y="1028700"/>
            <a:ext cx="315022" cy="300333"/>
          </a:xfrm>
          <a:prstGeom prst="rect">
            <a:avLst/>
          </a:prstGeom>
          <a:solidFill>
            <a:srgbClr val="2E414D"/>
          </a:solidFill>
        </p:spPr>
      </p:sp>
      <p:sp>
        <p:nvSpPr>
          <p:cNvPr name="AutoShape 5" id="5"/>
          <p:cNvSpPr/>
          <p:nvPr/>
        </p:nvSpPr>
        <p:spPr>
          <a:xfrm rot="0">
            <a:off x="7018434" y="3348533"/>
            <a:ext cx="315022" cy="300333"/>
          </a:xfrm>
          <a:prstGeom prst="rect">
            <a:avLst/>
          </a:prstGeom>
          <a:solidFill>
            <a:srgbClr val="2E414D"/>
          </a:solidFill>
        </p:spPr>
      </p:sp>
      <p:sp>
        <p:nvSpPr>
          <p:cNvPr name="AutoShape 6" id="6"/>
          <p:cNvSpPr/>
          <p:nvPr/>
        </p:nvSpPr>
        <p:spPr>
          <a:xfrm rot="0">
            <a:off x="7018434" y="5668367"/>
            <a:ext cx="315022" cy="300333"/>
          </a:xfrm>
          <a:prstGeom prst="rect">
            <a:avLst/>
          </a:prstGeom>
          <a:solidFill>
            <a:srgbClr val="2E414D"/>
          </a:solidFill>
        </p:spPr>
      </p:sp>
      <p:sp>
        <p:nvSpPr>
          <p:cNvPr name="AutoShape 7" id="7"/>
          <p:cNvSpPr/>
          <p:nvPr/>
        </p:nvSpPr>
        <p:spPr>
          <a:xfrm rot="0">
            <a:off x="7018434" y="7988200"/>
            <a:ext cx="315022" cy="300333"/>
          </a:xfrm>
          <a:prstGeom prst="rect">
            <a:avLst/>
          </a:prstGeom>
          <a:solidFill>
            <a:srgbClr val="2E414D"/>
          </a:solidFill>
        </p:spPr>
      </p:sp>
      <p:sp>
        <p:nvSpPr>
          <p:cNvPr name="AutoShape 8" id="8"/>
          <p:cNvSpPr/>
          <p:nvPr/>
        </p:nvSpPr>
        <p:spPr>
          <a:xfrm rot="0">
            <a:off x="-232433" y="1028700"/>
            <a:ext cx="5639230" cy="205258"/>
          </a:xfrm>
          <a:prstGeom prst="rect">
            <a:avLst/>
          </a:prstGeom>
          <a:solidFill>
            <a:srgbClr val="C3EBE2"/>
          </a:solidFill>
        </p:spPr>
      </p:sp>
      <p:pic>
        <p:nvPicPr>
          <p:cNvPr name="Picture 9" id="9"/>
          <p:cNvPicPr>
            <a:picLocks noChangeAspect="true"/>
          </p:cNvPicPr>
          <p:nvPr/>
        </p:nvPicPr>
        <p:blipFill>
          <a:blip r:embed="rId3"/>
          <a:srcRect l="2300" t="0" r="2300" b="0"/>
          <a:stretch>
            <a:fillRect/>
          </a:stretch>
        </p:blipFill>
        <p:spPr>
          <a:xfrm flipH="false" flipV="false" rot="0">
            <a:off x="-8444245" y="0"/>
            <a:ext cx="14702078" cy="10287000"/>
          </a:xfrm>
          <a:prstGeom prst="rect">
            <a:avLst/>
          </a:prstGeom>
        </p:spPr>
      </p:pic>
      <p:sp>
        <p:nvSpPr>
          <p:cNvPr name="TextBox 10" id="10"/>
          <p:cNvSpPr txBox="true"/>
          <p:nvPr/>
        </p:nvSpPr>
        <p:spPr>
          <a:xfrm rot="0">
            <a:off x="193054" y="4612676"/>
            <a:ext cx="6515809" cy="1558290"/>
          </a:xfrm>
          <a:prstGeom prst="rect">
            <a:avLst/>
          </a:prstGeom>
        </p:spPr>
        <p:txBody>
          <a:bodyPr anchor="t" rtlCol="false" tIns="0" lIns="0" bIns="0" rIns="0">
            <a:spAutoFit/>
          </a:bodyPr>
          <a:lstStyle/>
          <a:p>
            <a:pPr>
              <a:lnSpc>
                <a:spcPts val="6240"/>
              </a:lnSpc>
            </a:pPr>
            <a:r>
              <a:rPr lang="en-US" b="true" sz="4800" i="false" spc="144">
                <a:solidFill>
                  <a:srgbClr val="2E414D"/>
                </a:solidFill>
                <a:latin typeface="Open Sans Light"/>
              </a:rPr>
              <a:t>Anti-Inflammatory</a:t>
            </a:r>
          </a:p>
          <a:p>
            <a:pPr>
              <a:lnSpc>
                <a:spcPts val="6240"/>
              </a:lnSpc>
            </a:pPr>
            <a:r>
              <a:rPr lang="en-US" b="true" sz="4800" i="false" spc="144">
                <a:solidFill>
                  <a:srgbClr val="2E414D"/>
                </a:solidFill>
                <a:latin typeface="Open Sans Light"/>
              </a:rPr>
              <a:t>Diet </a:t>
            </a:r>
          </a:p>
        </p:txBody>
      </p:sp>
      <p:grpSp>
        <p:nvGrpSpPr>
          <p:cNvPr name="Group 11" id="11"/>
          <p:cNvGrpSpPr/>
          <p:nvPr/>
        </p:nvGrpSpPr>
        <p:grpSpPr>
          <a:xfrm rot="0">
            <a:off x="7937297" y="914610"/>
            <a:ext cx="9322003" cy="1279536"/>
            <a:chOff x="0" y="0"/>
            <a:chExt cx="12429338" cy="1706048"/>
          </a:xfrm>
        </p:grpSpPr>
        <p:sp>
          <p:nvSpPr>
            <p:cNvPr name="TextBox 12" id="12"/>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NUTRIENT-RICH</a:t>
              </a:r>
            </a:p>
          </p:txBody>
        </p:sp>
        <p:sp>
          <p:nvSpPr>
            <p:cNvPr name="TextBox 13" id="13"/>
            <p:cNvSpPr txBox="true"/>
            <p:nvPr/>
          </p:nvSpPr>
          <p:spPr>
            <a:xfrm rot="0">
              <a:off x="0" y="1092003"/>
              <a:ext cx="12429338" cy="614045"/>
            </a:xfrm>
            <a:prstGeom prst="rect">
              <a:avLst/>
            </a:prstGeom>
          </p:spPr>
          <p:txBody>
            <a:bodyPr anchor="t" rtlCol="false" tIns="0" lIns="0" bIns="0" rIns="0">
              <a:spAutoFit/>
            </a:bodyPr>
            <a:lstStyle/>
            <a:p>
              <a:pPr>
                <a:lnSpc>
                  <a:spcPts val="3900"/>
                </a:lnSpc>
              </a:pPr>
              <a:r>
                <a:rPr lang="en-US" b="false" sz="2600" i="false" spc="26">
                  <a:solidFill>
                    <a:srgbClr val="2E414D"/>
                  </a:solidFill>
                  <a:latin typeface="Open Sans"/>
                </a:rPr>
                <a:t>Plant &amp; Animal foods. </a:t>
              </a:r>
            </a:p>
          </p:txBody>
        </p:sp>
      </p:grpSp>
      <p:grpSp>
        <p:nvGrpSpPr>
          <p:cNvPr name="Group 14" id="14"/>
          <p:cNvGrpSpPr/>
          <p:nvPr/>
        </p:nvGrpSpPr>
        <p:grpSpPr>
          <a:xfrm rot="0">
            <a:off x="7937297" y="3215777"/>
            <a:ext cx="9322003" cy="1279536"/>
            <a:chOff x="0" y="0"/>
            <a:chExt cx="12429338" cy="1706048"/>
          </a:xfrm>
        </p:grpSpPr>
        <p:sp>
          <p:nvSpPr>
            <p:cNvPr name="TextBox 15" id="15"/>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MINIMAL ALCOHOL</a:t>
              </a:r>
            </a:p>
          </p:txBody>
        </p:sp>
        <p:sp>
          <p:nvSpPr>
            <p:cNvPr name="TextBox 16" id="16"/>
            <p:cNvSpPr txBox="true"/>
            <p:nvPr/>
          </p:nvSpPr>
          <p:spPr>
            <a:xfrm rot="0">
              <a:off x="0" y="1092003"/>
              <a:ext cx="12429338" cy="614045"/>
            </a:xfrm>
            <a:prstGeom prst="rect">
              <a:avLst/>
            </a:prstGeom>
          </p:spPr>
          <p:txBody>
            <a:bodyPr anchor="t" rtlCol="false" tIns="0" lIns="0" bIns="0" rIns="0">
              <a:spAutoFit/>
            </a:bodyPr>
            <a:lstStyle/>
            <a:p>
              <a:pPr>
                <a:lnSpc>
                  <a:spcPts val="3900"/>
                </a:lnSpc>
              </a:pPr>
            </a:p>
          </p:txBody>
        </p:sp>
      </p:grpSp>
      <p:grpSp>
        <p:nvGrpSpPr>
          <p:cNvPr name="Group 17" id="17"/>
          <p:cNvGrpSpPr/>
          <p:nvPr/>
        </p:nvGrpSpPr>
        <p:grpSpPr>
          <a:xfrm rot="0">
            <a:off x="7937297" y="5535961"/>
            <a:ext cx="9322003" cy="1279536"/>
            <a:chOff x="0" y="0"/>
            <a:chExt cx="12429338" cy="1706048"/>
          </a:xfrm>
        </p:grpSpPr>
        <p:sp>
          <p:nvSpPr>
            <p:cNvPr name="TextBox 18" id="18"/>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LIMIT ULTRA-PROCESSED FOODS</a:t>
              </a:r>
            </a:p>
          </p:txBody>
        </p:sp>
        <p:sp>
          <p:nvSpPr>
            <p:cNvPr name="TextBox 19" id="19"/>
            <p:cNvSpPr txBox="true"/>
            <p:nvPr/>
          </p:nvSpPr>
          <p:spPr>
            <a:xfrm rot="0">
              <a:off x="0" y="1092003"/>
              <a:ext cx="12429338" cy="614045"/>
            </a:xfrm>
            <a:prstGeom prst="rect">
              <a:avLst/>
            </a:prstGeom>
          </p:spPr>
          <p:txBody>
            <a:bodyPr anchor="t" rtlCol="false" tIns="0" lIns="0" bIns="0" rIns="0">
              <a:spAutoFit/>
            </a:bodyPr>
            <a:lstStyle/>
            <a:p>
              <a:pPr>
                <a:lnSpc>
                  <a:spcPts val="3900"/>
                </a:lnSpc>
              </a:pPr>
            </a:p>
          </p:txBody>
        </p:sp>
      </p:grpSp>
      <p:grpSp>
        <p:nvGrpSpPr>
          <p:cNvPr name="Group 20" id="20"/>
          <p:cNvGrpSpPr/>
          <p:nvPr/>
        </p:nvGrpSpPr>
        <p:grpSpPr>
          <a:xfrm rot="0">
            <a:off x="7937297" y="7875158"/>
            <a:ext cx="9322003" cy="1279536"/>
            <a:chOff x="0" y="0"/>
            <a:chExt cx="12429338" cy="1706048"/>
          </a:xfrm>
        </p:grpSpPr>
        <p:sp>
          <p:nvSpPr>
            <p:cNvPr name="TextBox 21" id="21"/>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MORE OMEGA-3'S</a:t>
              </a:r>
            </a:p>
          </p:txBody>
        </p:sp>
        <p:sp>
          <p:nvSpPr>
            <p:cNvPr name="TextBox 22" id="22"/>
            <p:cNvSpPr txBox="true"/>
            <p:nvPr/>
          </p:nvSpPr>
          <p:spPr>
            <a:xfrm rot="0">
              <a:off x="0" y="1092003"/>
              <a:ext cx="12429338" cy="614045"/>
            </a:xfrm>
            <a:prstGeom prst="rect">
              <a:avLst/>
            </a:prstGeom>
          </p:spPr>
          <p:txBody>
            <a:bodyPr anchor="t" rtlCol="false" tIns="0" lIns="0" bIns="0" rIns="0">
              <a:spAutoFit/>
            </a:bodyPr>
            <a:lstStyle/>
            <a:p>
              <a:pPr>
                <a:lnSpc>
                  <a:spcPts val="3900"/>
                </a:lnSpc>
              </a:pPr>
              <a:r>
                <a:rPr lang="en-US" b="false" sz="2600" i="false" spc="26">
                  <a:solidFill>
                    <a:srgbClr val="2E414D"/>
                  </a:solidFill>
                  <a:latin typeface="Open Sans"/>
                </a:rPr>
                <a:t>Fish &amp; Seafood Sources</a:t>
              </a:r>
            </a:p>
          </p:txBody>
        </p:sp>
      </p:grpSp>
    </p:spTree>
  </p:cSld>
  <p:clrMapOvr>
    <a:masterClrMapping/>
  </p:clrMapOvr>
</p:sld>
</file>

<file path=ppt/slides/slide25.xml><?xml version="1.0" encoding="utf-8"?>
<p:sld xmlns:p="http://schemas.openxmlformats.org/presentationml/2006/main" xmlns:a="http://schemas.openxmlformats.org/drawingml/2006/main">
  <p:cSld>
    <p:bg>
      <p:bgPr>
        <a:solidFill>
          <a:srgbClr val="2E414D"/>
        </a:solidFill>
      </p:bgPr>
    </p:bg>
    <p:spTree>
      <p:nvGrpSpPr>
        <p:cNvPr id="1" name=""/>
        <p:cNvGrpSpPr/>
        <p:nvPr/>
      </p:nvGrpSpPr>
      <p:grpSpPr>
        <a:xfrm>
          <a:off x="0" y="0"/>
          <a:ext cx="0" cy="0"/>
          <a:chOff x="0" y="0"/>
          <a:chExt cx="0" cy="0"/>
        </a:xfrm>
      </p:grpSpPr>
      <p:grpSp>
        <p:nvGrpSpPr>
          <p:cNvPr name="Group 2" id="2"/>
          <p:cNvGrpSpPr/>
          <p:nvPr/>
        </p:nvGrpSpPr>
        <p:grpSpPr>
          <a:xfrm rot="0">
            <a:off x="1205980" y="2357474"/>
            <a:ext cx="7097245" cy="3234087"/>
            <a:chOff x="0" y="0"/>
            <a:chExt cx="9462993" cy="4312116"/>
          </a:xfrm>
        </p:grpSpPr>
        <p:sp>
          <p:nvSpPr>
            <p:cNvPr name="TextBox 3" id="3"/>
            <p:cNvSpPr txBox="true"/>
            <p:nvPr/>
          </p:nvSpPr>
          <p:spPr>
            <a:xfrm rot="0">
              <a:off x="0" y="-9525"/>
              <a:ext cx="9462990" cy="2828925"/>
            </a:xfrm>
            <a:prstGeom prst="rect">
              <a:avLst/>
            </a:prstGeom>
          </p:spPr>
          <p:txBody>
            <a:bodyPr anchor="t" rtlCol="false" tIns="0" lIns="0" bIns="0" rIns="0">
              <a:spAutoFit/>
            </a:bodyPr>
            <a:lstStyle/>
            <a:p>
              <a:pPr>
                <a:lnSpc>
                  <a:spcPts val="8400"/>
                </a:lnSpc>
              </a:pPr>
              <a:r>
                <a:rPr lang="en-US" b="true" sz="7000" i="false" spc="-70">
                  <a:solidFill>
                    <a:srgbClr val="FAFEFF"/>
                  </a:solidFill>
                  <a:latin typeface="Open Sans"/>
                </a:rPr>
                <a:t>Nutrient Triage Theory</a:t>
              </a:r>
            </a:p>
          </p:txBody>
        </p:sp>
        <p:sp>
          <p:nvSpPr>
            <p:cNvPr name="TextBox 4" id="4"/>
            <p:cNvSpPr txBox="true"/>
            <p:nvPr/>
          </p:nvSpPr>
          <p:spPr>
            <a:xfrm rot="0">
              <a:off x="0" y="3537416"/>
              <a:ext cx="9462993" cy="774700"/>
            </a:xfrm>
            <a:prstGeom prst="rect">
              <a:avLst/>
            </a:prstGeom>
          </p:spPr>
          <p:txBody>
            <a:bodyPr anchor="t" rtlCol="false" tIns="0" lIns="0" bIns="0" rIns="0">
              <a:spAutoFit/>
            </a:bodyPr>
            <a:lstStyle/>
            <a:p>
              <a:pPr>
                <a:lnSpc>
                  <a:spcPts val="4560"/>
                </a:lnSpc>
              </a:pPr>
            </a:p>
          </p:txBody>
        </p:sp>
      </p:grpSp>
      <p:sp>
        <p:nvSpPr>
          <p:cNvPr name="AutoShape 5" id="5"/>
          <p:cNvSpPr/>
          <p:nvPr/>
        </p:nvSpPr>
        <p:spPr>
          <a:xfrm rot="0">
            <a:off x="0" y="8052799"/>
            <a:ext cx="18417328" cy="2411002"/>
          </a:xfrm>
          <a:prstGeom prst="rect">
            <a:avLst/>
          </a:prstGeom>
          <a:solidFill>
            <a:srgbClr val="C3EBE2"/>
          </a:solidFill>
        </p:spPr>
      </p:sp>
      <p:sp>
        <p:nvSpPr>
          <p:cNvPr name="TextBox 6" id="6"/>
          <p:cNvSpPr txBox="true"/>
          <p:nvPr/>
        </p:nvSpPr>
        <p:spPr>
          <a:xfrm rot="0">
            <a:off x="8800807" y="2576973"/>
            <a:ext cx="9266560" cy="1333855"/>
          </a:xfrm>
          <a:prstGeom prst="rect">
            <a:avLst/>
          </a:prstGeom>
        </p:spPr>
        <p:txBody>
          <a:bodyPr anchor="t" rtlCol="false" tIns="0" lIns="0" bIns="0" rIns="0">
            <a:spAutoFit/>
          </a:bodyPr>
          <a:lstStyle/>
          <a:p>
            <a:pPr marL="594360" indent="-297180" lvl="1">
              <a:lnSpc>
                <a:spcPts val="5399"/>
              </a:lnSpc>
              <a:buFont typeface="Arial"/>
              <a:buChar char="•"/>
            </a:pPr>
            <a:r>
              <a:rPr lang="en-US" b="false" sz="3599" i="false" spc="35">
                <a:solidFill>
                  <a:srgbClr val="FAFEFF"/>
                </a:solidFill>
                <a:latin typeface="Open Sans"/>
              </a:rPr>
              <a:t>Short-term survival vs. long term health</a:t>
            </a:r>
          </a:p>
          <a:p>
            <a:pPr marL="594360" indent="-297180" lvl="1">
              <a:lnSpc>
                <a:spcPts val="5399"/>
              </a:lnSpc>
              <a:buFont typeface="Arial"/>
              <a:buChar char="•"/>
            </a:pPr>
            <a:r>
              <a:rPr lang="en-US" b="false" sz="3599" i="false" spc="35">
                <a:solidFill>
                  <a:srgbClr val="FAFEFF"/>
                </a:solidFill>
                <a:latin typeface="Open Sans"/>
              </a:rPr>
              <a:t>Can impact brain/mental health</a:t>
            </a:r>
          </a:p>
        </p:txBody>
      </p:sp>
    </p:spTree>
  </p:cSld>
  <p:clrMapOvr>
    <a:masterClrMapping/>
  </p:clrMapOvr>
</p:sld>
</file>

<file path=ppt/slides/slide26.xml><?xml version="1.0" encoding="utf-8"?>
<p:sld xmlns:p="http://schemas.openxmlformats.org/presentationml/2006/main" xmlns:a="http://schemas.openxmlformats.org/drawingml/2006/main">
  <p:cSld>
    <p:bg>
      <p:bgPr>
        <a:solidFill>
          <a:srgbClr val="2E414D"/>
        </a:solidFill>
      </p:bgPr>
    </p:bg>
    <p:spTree>
      <p:nvGrpSpPr>
        <p:cNvPr id="1" name=""/>
        <p:cNvGrpSpPr/>
        <p:nvPr/>
      </p:nvGrpSpPr>
      <p:grpSpPr>
        <a:xfrm>
          <a:off x="0" y="0"/>
          <a:ext cx="0" cy="0"/>
          <a:chOff x="0" y="0"/>
          <a:chExt cx="0" cy="0"/>
        </a:xfrm>
      </p:grpSpPr>
      <p:grpSp>
        <p:nvGrpSpPr>
          <p:cNvPr name="Group 2" id="2"/>
          <p:cNvGrpSpPr/>
          <p:nvPr/>
        </p:nvGrpSpPr>
        <p:grpSpPr>
          <a:xfrm rot="0">
            <a:off x="1205980" y="2195549"/>
            <a:ext cx="9413895" cy="3557937"/>
            <a:chOff x="0" y="0"/>
            <a:chExt cx="12551859" cy="4743916"/>
          </a:xfrm>
        </p:grpSpPr>
        <p:sp>
          <p:nvSpPr>
            <p:cNvPr name="TextBox 3" id="3"/>
            <p:cNvSpPr txBox="true"/>
            <p:nvPr/>
          </p:nvSpPr>
          <p:spPr>
            <a:xfrm rot="0">
              <a:off x="0" y="0"/>
              <a:ext cx="12551854" cy="3251200"/>
            </a:xfrm>
            <a:prstGeom prst="rect">
              <a:avLst/>
            </a:prstGeom>
          </p:spPr>
          <p:txBody>
            <a:bodyPr anchor="t" rtlCol="false" tIns="0" lIns="0" bIns="0" rIns="0">
              <a:spAutoFit/>
            </a:bodyPr>
            <a:lstStyle/>
            <a:p>
              <a:pPr>
                <a:lnSpc>
                  <a:spcPts val="9600"/>
                </a:lnSpc>
              </a:pPr>
              <a:r>
                <a:rPr lang="en-US" b="true" sz="8000" i="false" spc="-80">
                  <a:solidFill>
                    <a:srgbClr val="FAFEFF"/>
                  </a:solidFill>
                  <a:latin typeface="Open Sans"/>
                </a:rPr>
                <a:t>Nutrients  Crucial for Healthy Moods</a:t>
              </a:r>
            </a:p>
          </p:txBody>
        </p:sp>
        <p:sp>
          <p:nvSpPr>
            <p:cNvPr name="TextBox 4" id="4"/>
            <p:cNvSpPr txBox="true"/>
            <p:nvPr/>
          </p:nvSpPr>
          <p:spPr>
            <a:xfrm rot="0">
              <a:off x="0" y="3969216"/>
              <a:ext cx="12551859" cy="774700"/>
            </a:xfrm>
            <a:prstGeom prst="rect">
              <a:avLst/>
            </a:prstGeom>
          </p:spPr>
          <p:txBody>
            <a:bodyPr anchor="t" rtlCol="false" tIns="0" lIns="0" bIns="0" rIns="0">
              <a:spAutoFit/>
            </a:bodyPr>
            <a:lstStyle/>
            <a:p>
              <a:pPr>
                <a:lnSpc>
                  <a:spcPts val="4560"/>
                </a:lnSpc>
              </a:pPr>
            </a:p>
          </p:txBody>
        </p:sp>
      </p:grpSp>
      <p:sp>
        <p:nvSpPr>
          <p:cNvPr name="AutoShape 5" id="5"/>
          <p:cNvSpPr/>
          <p:nvPr/>
        </p:nvSpPr>
        <p:spPr>
          <a:xfrm rot="0">
            <a:off x="0" y="8052799"/>
            <a:ext cx="18417328" cy="2411002"/>
          </a:xfrm>
          <a:prstGeom prst="rect">
            <a:avLst/>
          </a:prstGeom>
          <a:solidFill>
            <a:srgbClr val="C3EBE2"/>
          </a:solid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48000"/>
          </a:blip>
          <a:srcRect l="2300" t="0" r="2300" b="0"/>
          <a:stretch>
            <a:fillRect/>
          </a:stretch>
        </p:blipFill>
        <p:spPr>
          <a:xfrm flipH="false" flipV="false" rot="0">
            <a:off x="-8444245" y="0"/>
            <a:ext cx="14702078" cy="10287000"/>
          </a:xfrm>
          <a:prstGeom prst="rect">
            <a:avLst/>
          </a:prstGeom>
        </p:spPr>
      </p:pic>
      <p:sp>
        <p:nvSpPr>
          <p:cNvPr name="AutoShape 3" id="3"/>
          <p:cNvSpPr/>
          <p:nvPr/>
        </p:nvSpPr>
        <p:spPr>
          <a:xfrm rot="0">
            <a:off x="876580" y="9053042"/>
            <a:ext cx="5639230" cy="205258"/>
          </a:xfrm>
          <a:prstGeom prst="rect">
            <a:avLst/>
          </a:prstGeom>
          <a:solidFill>
            <a:srgbClr val="C3EBE2"/>
          </a:solidFill>
        </p:spPr>
      </p:sp>
      <p:sp>
        <p:nvSpPr>
          <p:cNvPr name="AutoShape 4" id="4"/>
          <p:cNvSpPr/>
          <p:nvPr/>
        </p:nvSpPr>
        <p:spPr>
          <a:xfrm rot="0">
            <a:off x="6257833" y="-188262"/>
            <a:ext cx="12313504" cy="10663524"/>
          </a:xfrm>
          <a:prstGeom prst="rect">
            <a:avLst/>
          </a:prstGeom>
          <a:solidFill>
            <a:srgbClr val="C3EBE2"/>
          </a:solidFill>
        </p:spPr>
      </p:sp>
      <p:sp>
        <p:nvSpPr>
          <p:cNvPr name="AutoShape 5" id="5"/>
          <p:cNvSpPr/>
          <p:nvPr/>
        </p:nvSpPr>
        <p:spPr>
          <a:xfrm rot="0">
            <a:off x="7018434" y="1028700"/>
            <a:ext cx="315022" cy="300333"/>
          </a:xfrm>
          <a:prstGeom prst="rect">
            <a:avLst/>
          </a:prstGeom>
          <a:solidFill>
            <a:srgbClr val="2E414D"/>
          </a:solidFill>
        </p:spPr>
      </p:sp>
      <p:sp>
        <p:nvSpPr>
          <p:cNvPr name="AutoShape 6" id="6"/>
          <p:cNvSpPr/>
          <p:nvPr/>
        </p:nvSpPr>
        <p:spPr>
          <a:xfrm rot="0">
            <a:off x="7018434" y="4448510"/>
            <a:ext cx="315022" cy="300333"/>
          </a:xfrm>
          <a:prstGeom prst="rect">
            <a:avLst/>
          </a:prstGeom>
          <a:solidFill>
            <a:srgbClr val="2E414D"/>
          </a:solidFill>
        </p:spPr>
      </p:sp>
      <p:sp>
        <p:nvSpPr>
          <p:cNvPr name="AutoShape 7" id="7"/>
          <p:cNvSpPr/>
          <p:nvPr/>
        </p:nvSpPr>
        <p:spPr>
          <a:xfrm rot="0">
            <a:off x="7018434" y="7135552"/>
            <a:ext cx="315022" cy="300333"/>
          </a:xfrm>
          <a:prstGeom prst="rect">
            <a:avLst/>
          </a:prstGeom>
          <a:solidFill>
            <a:srgbClr val="2E414D"/>
          </a:solidFill>
        </p:spPr>
      </p:sp>
      <p:sp>
        <p:nvSpPr>
          <p:cNvPr name="AutoShape 8" id="8"/>
          <p:cNvSpPr/>
          <p:nvPr/>
        </p:nvSpPr>
        <p:spPr>
          <a:xfrm rot="0">
            <a:off x="-232433" y="1028700"/>
            <a:ext cx="5639230" cy="205258"/>
          </a:xfrm>
          <a:prstGeom prst="rect">
            <a:avLst/>
          </a:prstGeom>
          <a:solidFill>
            <a:srgbClr val="C3EBE2"/>
          </a:solidFill>
        </p:spPr>
      </p:sp>
      <p:pic>
        <p:nvPicPr>
          <p:cNvPr name="Picture 9" id="9"/>
          <p:cNvPicPr>
            <a:picLocks noChangeAspect="true"/>
          </p:cNvPicPr>
          <p:nvPr/>
        </p:nvPicPr>
        <p:blipFill>
          <a:blip r:embed="rId4"/>
          <a:srcRect l="0" t="0" r="0" b="0"/>
          <a:stretch>
            <a:fillRect/>
          </a:stretch>
        </p:blipFill>
        <p:spPr>
          <a:xfrm flipH="false" flipV="false" rot="0">
            <a:off x="12598298" y="1329033"/>
            <a:ext cx="5070798" cy="5070798"/>
          </a:xfrm>
          <a:prstGeom prst="rect">
            <a:avLst/>
          </a:prstGeom>
        </p:spPr>
      </p:pic>
      <p:sp>
        <p:nvSpPr>
          <p:cNvPr name="TextBox 10" id="10"/>
          <p:cNvSpPr txBox="true"/>
          <p:nvPr/>
        </p:nvSpPr>
        <p:spPr>
          <a:xfrm rot="0">
            <a:off x="193054" y="4263090"/>
            <a:ext cx="6515809" cy="1833880"/>
          </a:xfrm>
          <a:prstGeom prst="rect">
            <a:avLst/>
          </a:prstGeom>
        </p:spPr>
        <p:txBody>
          <a:bodyPr anchor="t" rtlCol="false" tIns="0" lIns="0" bIns="0" rIns="0">
            <a:spAutoFit/>
          </a:bodyPr>
          <a:lstStyle/>
          <a:p>
            <a:pPr>
              <a:lnSpc>
                <a:spcPts val="7280"/>
              </a:lnSpc>
            </a:pPr>
            <a:r>
              <a:rPr lang="en-US" b="true" sz="5600" i="false" spc="168">
                <a:solidFill>
                  <a:srgbClr val="FAFEFF"/>
                </a:solidFill>
                <a:latin typeface="Open Sans Light"/>
              </a:rPr>
              <a:t>Lutein &amp; Zeaxanthin </a:t>
            </a:r>
          </a:p>
        </p:txBody>
      </p:sp>
      <p:grpSp>
        <p:nvGrpSpPr>
          <p:cNvPr name="Group 11" id="11"/>
          <p:cNvGrpSpPr/>
          <p:nvPr/>
        </p:nvGrpSpPr>
        <p:grpSpPr>
          <a:xfrm rot="0">
            <a:off x="7753583" y="1028700"/>
            <a:ext cx="9322003" cy="2270136"/>
            <a:chOff x="0" y="0"/>
            <a:chExt cx="12429338" cy="3026848"/>
          </a:xfrm>
        </p:grpSpPr>
        <p:sp>
          <p:nvSpPr>
            <p:cNvPr name="TextBox 12" id="12"/>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BENEFITS</a:t>
              </a:r>
            </a:p>
          </p:txBody>
        </p:sp>
        <p:sp>
          <p:nvSpPr>
            <p:cNvPr name="TextBox 13" id="13"/>
            <p:cNvSpPr txBox="true"/>
            <p:nvPr/>
          </p:nvSpPr>
          <p:spPr>
            <a:xfrm rot="0">
              <a:off x="0" y="1092003"/>
              <a:ext cx="12429338" cy="19348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Cognition</a:t>
              </a:r>
            </a:p>
            <a:p>
              <a:pPr marL="429260" indent="-214630" lvl="1">
                <a:lnSpc>
                  <a:spcPts val="3900"/>
                </a:lnSpc>
                <a:buFont typeface="Arial"/>
                <a:buChar char="•"/>
              </a:pPr>
              <a:r>
                <a:rPr lang="en-US" b="false" sz="2600" i="false" spc="26">
                  <a:solidFill>
                    <a:srgbClr val="2E414D"/>
                  </a:solidFill>
                  <a:latin typeface="Open Sans"/>
                </a:rPr>
                <a:t>Memory</a:t>
              </a:r>
            </a:p>
            <a:p>
              <a:pPr marL="429260" indent="-214630" lvl="1">
                <a:lnSpc>
                  <a:spcPts val="3900"/>
                </a:lnSpc>
                <a:buFont typeface="Arial"/>
                <a:buChar char="•"/>
              </a:pPr>
              <a:r>
                <a:rPr lang="en-US" b="false" sz="2600" i="false" spc="26">
                  <a:solidFill>
                    <a:srgbClr val="2E414D"/>
                  </a:solidFill>
                  <a:latin typeface="Open Sans"/>
                </a:rPr>
                <a:t>Learning</a:t>
              </a:r>
            </a:p>
          </p:txBody>
        </p:sp>
      </p:grpSp>
      <p:grpSp>
        <p:nvGrpSpPr>
          <p:cNvPr name="Group 14" id="14"/>
          <p:cNvGrpSpPr/>
          <p:nvPr/>
        </p:nvGrpSpPr>
        <p:grpSpPr>
          <a:xfrm rot="0">
            <a:off x="7753583" y="6970077"/>
            <a:ext cx="9322003" cy="2765436"/>
            <a:chOff x="0" y="0"/>
            <a:chExt cx="12429338" cy="3687248"/>
          </a:xfrm>
        </p:grpSpPr>
        <p:sp>
          <p:nvSpPr>
            <p:cNvPr name="TextBox 15" id="15"/>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FOOD SOURCES</a:t>
              </a:r>
            </a:p>
          </p:txBody>
        </p:sp>
        <p:sp>
          <p:nvSpPr>
            <p:cNvPr name="TextBox 16" id="16"/>
            <p:cNvSpPr txBox="true"/>
            <p:nvPr/>
          </p:nvSpPr>
          <p:spPr>
            <a:xfrm rot="0">
              <a:off x="0" y="1092003"/>
              <a:ext cx="12429338" cy="25952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Dark green/leafy vegetables</a:t>
              </a:r>
            </a:p>
            <a:p>
              <a:pPr marL="429260" indent="-214630" lvl="1">
                <a:lnSpc>
                  <a:spcPts val="3900"/>
                </a:lnSpc>
                <a:buFont typeface="Arial"/>
                <a:buChar char="•"/>
              </a:pPr>
              <a:r>
                <a:rPr lang="en-US" b="false" sz="2600" i="false" spc="26">
                  <a:solidFill>
                    <a:srgbClr val="2E414D"/>
                  </a:solidFill>
                  <a:latin typeface="Open Sans"/>
                </a:rPr>
                <a:t>Corn</a:t>
              </a:r>
            </a:p>
            <a:p>
              <a:pPr marL="429260" indent="-214630" lvl="1">
                <a:lnSpc>
                  <a:spcPts val="3900"/>
                </a:lnSpc>
                <a:buFont typeface="Arial"/>
                <a:buChar char="•"/>
              </a:pPr>
              <a:r>
                <a:rPr lang="en-US" b="false" sz="2600" i="false" spc="26">
                  <a:solidFill>
                    <a:srgbClr val="2E414D"/>
                  </a:solidFill>
                  <a:latin typeface="Open Sans"/>
                </a:rPr>
                <a:t>Egg yolk</a:t>
              </a:r>
            </a:p>
            <a:p>
              <a:pPr marL="429260" indent="-214630" lvl="1">
                <a:lnSpc>
                  <a:spcPts val="3900"/>
                </a:lnSpc>
                <a:buFont typeface="Arial"/>
                <a:buChar char="•"/>
              </a:pPr>
              <a:r>
                <a:rPr lang="en-US" b="false" sz="2600" i="false" spc="26">
                  <a:solidFill>
                    <a:srgbClr val="2E414D"/>
                  </a:solidFill>
                  <a:latin typeface="Open Sans"/>
                </a:rPr>
                <a:t>Avocado &amp; green peas</a:t>
              </a:r>
            </a:p>
          </p:txBody>
        </p:sp>
      </p:grpSp>
      <p:sp>
        <p:nvSpPr>
          <p:cNvPr name="TextBox 17" id="17"/>
          <p:cNvSpPr txBox="true"/>
          <p:nvPr/>
        </p:nvSpPr>
        <p:spPr>
          <a:xfrm rot="0">
            <a:off x="9144000" y="4907280"/>
            <a:ext cx="0" cy="415290"/>
          </a:xfrm>
          <a:prstGeom prst="rect">
            <a:avLst/>
          </a:prstGeom>
        </p:spPr>
        <p:txBody>
          <a:bodyPr anchor="t" rtlCol="false" tIns="0" lIns="0" bIns="0" rIns="0">
            <a:spAutoFit/>
          </a:bodyPr>
          <a:lstStyle/>
          <a:p>
            <a:pPr algn="ctr">
              <a:lnSpc>
                <a:spcPts val="3359"/>
              </a:lnSpc>
              <a:spcBef>
                <a:spcPct val="0"/>
              </a:spcBef>
            </a:pPr>
          </a:p>
        </p:txBody>
      </p:sp>
      <p:grpSp>
        <p:nvGrpSpPr>
          <p:cNvPr name="Group 18" id="18"/>
          <p:cNvGrpSpPr/>
          <p:nvPr/>
        </p:nvGrpSpPr>
        <p:grpSpPr>
          <a:xfrm rot="0">
            <a:off x="7753583" y="4077012"/>
            <a:ext cx="9322003" cy="1774836"/>
            <a:chOff x="0" y="0"/>
            <a:chExt cx="12429338" cy="2366448"/>
          </a:xfrm>
        </p:grpSpPr>
        <p:sp>
          <p:nvSpPr>
            <p:cNvPr name="TextBox 19" id="19"/>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INTAKE</a:t>
              </a:r>
            </a:p>
          </p:txBody>
        </p:sp>
        <p:sp>
          <p:nvSpPr>
            <p:cNvPr name="TextBox 20" id="20"/>
            <p:cNvSpPr txBox="true"/>
            <p:nvPr/>
          </p:nvSpPr>
          <p:spPr>
            <a:xfrm rot="0">
              <a:off x="0" y="1092003"/>
              <a:ext cx="12429338" cy="12744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Average: 2mg/day</a:t>
              </a:r>
            </a:p>
            <a:p>
              <a:pPr marL="429260" indent="-214630" lvl="1">
                <a:lnSpc>
                  <a:spcPts val="3900"/>
                </a:lnSpc>
                <a:buFont typeface="Arial"/>
                <a:buChar char="•"/>
              </a:pPr>
              <a:r>
                <a:rPr lang="en-US" b="false" sz="2600" i="false" spc="26">
                  <a:solidFill>
                    <a:srgbClr val="2E414D"/>
                  </a:solidFill>
                  <a:latin typeface="Open Sans"/>
                </a:rPr>
                <a:t>Benefit:</a:t>
              </a:r>
              <a:r>
                <a:rPr lang="en-US" b="false" sz="2600" i="false" spc="26">
                  <a:solidFill>
                    <a:srgbClr val="2E414D"/>
                  </a:solidFill>
                  <a:latin typeface="Open Sans"/>
                </a:rPr>
                <a:t> 6-10mg/day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48000"/>
          </a:blip>
          <a:srcRect l="2300" t="0" r="2300" b="0"/>
          <a:stretch>
            <a:fillRect/>
          </a:stretch>
        </p:blipFill>
        <p:spPr>
          <a:xfrm flipH="false" flipV="false" rot="0">
            <a:off x="-8444245" y="0"/>
            <a:ext cx="14702078" cy="10287000"/>
          </a:xfrm>
          <a:prstGeom prst="rect">
            <a:avLst/>
          </a:prstGeom>
        </p:spPr>
      </p:pic>
      <p:sp>
        <p:nvSpPr>
          <p:cNvPr name="AutoShape 3" id="3"/>
          <p:cNvSpPr/>
          <p:nvPr/>
        </p:nvSpPr>
        <p:spPr>
          <a:xfrm rot="0">
            <a:off x="876580" y="9053042"/>
            <a:ext cx="5639230" cy="205258"/>
          </a:xfrm>
          <a:prstGeom prst="rect">
            <a:avLst/>
          </a:prstGeom>
          <a:solidFill>
            <a:srgbClr val="C3EBE2"/>
          </a:solidFill>
        </p:spPr>
      </p:sp>
      <p:sp>
        <p:nvSpPr>
          <p:cNvPr name="AutoShape 4" id="4"/>
          <p:cNvSpPr/>
          <p:nvPr/>
        </p:nvSpPr>
        <p:spPr>
          <a:xfrm rot="0">
            <a:off x="6257833" y="-188262"/>
            <a:ext cx="12313504" cy="10663524"/>
          </a:xfrm>
          <a:prstGeom prst="rect">
            <a:avLst/>
          </a:prstGeom>
          <a:solidFill>
            <a:srgbClr val="C3EBE2"/>
          </a:solidFill>
        </p:spPr>
      </p:sp>
      <p:sp>
        <p:nvSpPr>
          <p:cNvPr name="AutoShape 5" id="5"/>
          <p:cNvSpPr/>
          <p:nvPr/>
        </p:nvSpPr>
        <p:spPr>
          <a:xfrm rot="0">
            <a:off x="7018434" y="728367"/>
            <a:ext cx="315022" cy="300333"/>
          </a:xfrm>
          <a:prstGeom prst="rect">
            <a:avLst/>
          </a:prstGeom>
          <a:solidFill>
            <a:srgbClr val="2E414D"/>
          </a:solidFill>
        </p:spPr>
      </p:sp>
      <p:sp>
        <p:nvSpPr>
          <p:cNvPr name="AutoShape 6" id="6"/>
          <p:cNvSpPr/>
          <p:nvPr/>
        </p:nvSpPr>
        <p:spPr>
          <a:xfrm rot="0">
            <a:off x="7018434" y="4448510"/>
            <a:ext cx="315022" cy="300333"/>
          </a:xfrm>
          <a:prstGeom prst="rect">
            <a:avLst/>
          </a:prstGeom>
          <a:solidFill>
            <a:srgbClr val="2E414D"/>
          </a:solidFill>
        </p:spPr>
      </p:sp>
      <p:sp>
        <p:nvSpPr>
          <p:cNvPr name="AutoShape 7" id="7"/>
          <p:cNvSpPr/>
          <p:nvPr/>
        </p:nvSpPr>
        <p:spPr>
          <a:xfrm rot="0">
            <a:off x="7018434" y="7135552"/>
            <a:ext cx="315022" cy="300333"/>
          </a:xfrm>
          <a:prstGeom prst="rect">
            <a:avLst/>
          </a:prstGeom>
          <a:solidFill>
            <a:srgbClr val="2E414D"/>
          </a:solidFill>
        </p:spPr>
      </p:sp>
      <p:sp>
        <p:nvSpPr>
          <p:cNvPr name="AutoShape 8" id="8"/>
          <p:cNvSpPr/>
          <p:nvPr/>
        </p:nvSpPr>
        <p:spPr>
          <a:xfrm rot="0">
            <a:off x="-232433" y="1028700"/>
            <a:ext cx="5639230" cy="205258"/>
          </a:xfrm>
          <a:prstGeom prst="rect">
            <a:avLst/>
          </a:prstGeom>
          <a:solidFill>
            <a:srgbClr val="C3EBE2"/>
          </a:solidFill>
        </p:spPr>
      </p:sp>
      <p:pic>
        <p:nvPicPr>
          <p:cNvPr name="Picture 9" id="9"/>
          <p:cNvPicPr>
            <a:picLocks noChangeAspect="true"/>
          </p:cNvPicPr>
          <p:nvPr/>
        </p:nvPicPr>
        <p:blipFill>
          <a:blip r:embed="rId4"/>
          <a:srcRect l="0" t="0" r="0" b="0"/>
          <a:stretch>
            <a:fillRect/>
          </a:stretch>
        </p:blipFill>
        <p:spPr>
          <a:xfrm flipH="false" flipV="false" rot="0">
            <a:off x="12414585" y="2302433"/>
            <a:ext cx="6527990" cy="4292154"/>
          </a:xfrm>
          <a:prstGeom prst="rect">
            <a:avLst/>
          </a:prstGeom>
        </p:spPr>
      </p:pic>
      <p:sp>
        <p:nvSpPr>
          <p:cNvPr name="TextBox 10" id="10"/>
          <p:cNvSpPr txBox="true"/>
          <p:nvPr/>
        </p:nvSpPr>
        <p:spPr>
          <a:xfrm rot="0">
            <a:off x="193054" y="4725053"/>
            <a:ext cx="6515809" cy="909955"/>
          </a:xfrm>
          <a:prstGeom prst="rect">
            <a:avLst/>
          </a:prstGeom>
        </p:spPr>
        <p:txBody>
          <a:bodyPr anchor="t" rtlCol="false" tIns="0" lIns="0" bIns="0" rIns="0">
            <a:spAutoFit/>
          </a:bodyPr>
          <a:lstStyle/>
          <a:p>
            <a:pPr>
              <a:lnSpc>
                <a:spcPts val="7280"/>
              </a:lnSpc>
            </a:pPr>
            <a:r>
              <a:rPr lang="en-US" b="true" sz="5600" i="false" spc="168">
                <a:solidFill>
                  <a:srgbClr val="FAFEFF"/>
                </a:solidFill>
                <a:latin typeface="Open Sans Light"/>
              </a:rPr>
              <a:t>Omega-3's</a:t>
            </a:r>
          </a:p>
        </p:txBody>
      </p:sp>
      <p:grpSp>
        <p:nvGrpSpPr>
          <p:cNvPr name="Group 11" id="11"/>
          <p:cNvGrpSpPr/>
          <p:nvPr/>
        </p:nvGrpSpPr>
        <p:grpSpPr>
          <a:xfrm rot="0">
            <a:off x="7753583" y="603696"/>
            <a:ext cx="9322003" cy="3260736"/>
            <a:chOff x="0" y="0"/>
            <a:chExt cx="12429338" cy="4347648"/>
          </a:xfrm>
        </p:grpSpPr>
        <p:sp>
          <p:nvSpPr>
            <p:cNvPr name="TextBox 12" id="12"/>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BENEFITS</a:t>
              </a:r>
            </a:p>
          </p:txBody>
        </p:sp>
        <p:sp>
          <p:nvSpPr>
            <p:cNvPr name="TextBox 13" id="13"/>
            <p:cNvSpPr txBox="true"/>
            <p:nvPr/>
          </p:nvSpPr>
          <p:spPr>
            <a:xfrm rot="0">
              <a:off x="0" y="1092003"/>
              <a:ext cx="12429338" cy="32556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Depression/Anxiety</a:t>
              </a:r>
            </a:p>
            <a:p>
              <a:pPr marL="429260" indent="-214630" lvl="1">
                <a:lnSpc>
                  <a:spcPts val="3900"/>
                </a:lnSpc>
                <a:buFont typeface="Arial"/>
                <a:buChar char="•"/>
              </a:pPr>
              <a:r>
                <a:rPr lang="en-US" b="false" sz="2600" i="false" spc="26">
                  <a:solidFill>
                    <a:srgbClr val="2E414D"/>
                  </a:solidFill>
                  <a:latin typeface="Open Sans"/>
                </a:rPr>
                <a:t>B</a:t>
              </a:r>
              <a:r>
                <a:rPr lang="en-US" b="false" sz="2600" i="false" spc="26">
                  <a:solidFill>
                    <a:srgbClr val="2E414D"/>
                  </a:solidFill>
                  <a:latin typeface="Open Sans"/>
                </a:rPr>
                <a:t>oarderline</a:t>
              </a:r>
            </a:p>
            <a:p>
              <a:pPr marL="429260" indent="-214630" lvl="1">
                <a:lnSpc>
                  <a:spcPts val="3900"/>
                </a:lnSpc>
                <a:buFont typeface="Arial"/>
                <a:buChar char="•"/>
              </a:pPr>
              <a:r>
                <a:rPr lang="en-US" b="false" sz="2600" i="false" spc="26">
                  <a:solidFill>
                    <a:srgbClr val="2E414D"/>
                  </a:solidFill>
                  <a:latin typeface="Open Sans"/>
                </a:rPr>
                <a:t>ADHD</a:t>
              </a:r>
            </a:p>
            <a:p>
              <a:pPr marL="429260" indent="-214630" lvl="1">
                <a:lnSpc>
                  <a:spcPts val="3900"/>
                </a:lnSpc>
                <a:buFont typeface="Arial"/>
                <a:buChar char="•"/>
              </a:pPr>
              <a:r>
                <a:rPr lang="en-US" b="false" sz="2600" i="false" spc="26">
                  <a:solidFill>
                    <a:srgbClr val="2E414D"/>
                  </a:solidFill>
                  <a:latin typeface="Open Sans"/>
                </a:rPr>
                <a:t>Alzheimer's risk</a:t>
              </a:r>
            </a:p>
            <a:p>
              <a:pPr marL="429260" indent="-214630" lvl="1">
                <a:lnSpc>
                  <a:spcPts val="3900"/>
                </a:lnSpc>
                <a:buFont typeface="Arial"/>
                <a:buChar char="•"/>
              </a:pPr>
              <a:r>
                <a:rPr lang="en-US" b="false" sz="2600" i="false" spc="26">
                  <a:solidFill>
                    <a:srgbClr val="000000"/>
                  </a:solidFill>
                  <a:latin typeface="Open Sans"/>
                </a:rPr>
                <a:t>Cognition</a:t>
              </a:r>
            </a:p>
          </p:txBody>
        </p:sp>
      </p:grpSp>
      <p:grpSp>
        <p:nvGrpSpPr>
          <p:cNvPr name="Group 14" id="14"/>
          <p:cNvGrpSpPr/>
          <p:nvPr/>
        </p:nvGrpSpPr>
        <p:grpSpPr>
          <a:xfrm rot="0">
            <a:off x="7753583" y="6970077"/>
            <a:ext cx="9322003" cy="2270136"/>
            <a:chOff x="0" y="0"/>
            <a:chExt cx="12429338" cy="3026848"/>
          </a:xfrm>
        </p:grpSpPr>
        <p:sp>
          <p:nvSpPr>
            <p:cNvPr name="TextBox 15" id="15"/>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FOOD SOURCES</a:t>
              </a:r>
            </a:p>
          </p:txBody>
        </p:sp>
        <p:sp>
          <p:nvSpPr>
            <p:cNvPr name="TextBox 16" id="16"/>
            <p:cNvSpPr txBox="true"/>
            <p:nvPr/>
          </p:nvSpPr>
          <p:spPr>
            <a:xfrm rot="0">
              <a:off x="0" y="1092003"/>
              <a:ext cx="12429338" cy="19348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Fish &amp; Seafood</a:t>
              </a:r>
            </a:p>
            <a:p>
              <a:pPr marL="429260" indent="-214630" lvl="1">
                <a:lnSpc>
                  <a:spcPts val="3900"/>
                </a:lnSpc>
                <a:buFont typeface="Arial"/>
                <a:buChar char="•"/>
              </a:pPr>
              <a:r>
                <a:rPr lang="en-US" b="false" sz="2600" i="false" spc="26">
                  <a:solidFill>
                    <a:srgbClr val="2E414D"/>
                  </a:solidFill>
                  <a:latin typeface="Open Sans"/>
                </a:rPr>
                <a:t>Omega-3 fortified eggs</a:t>
              </a:r>
            </a:p>
            <a:p>
              <a:pPr marL="429260" indent="-214630" lvl="1">
                <a:lnSpc>
                  <a:spcPts val="3900"/>
                </a:lnSpc>
                <a:buFont typeface="Arial"/>
                <a:buChar char="•"/>
              </a:pPr>
              <a:r>
                <a:rPr lang="en-US" b="false" sz="2600" i="false" spc="26">
                  <a:solidFill>
                    <a:srgbClr val="2E414D"/>
                  </a:solidFill>
                  <a:latin typeface="Open Sans"/>
                </a:rPr>
                <a:t>Supplements (fish, squid, seal, algae)</a:t>
              </a:r>
            </a:p>
          </p:txBody>
        </p:sp>
      </p:grpSp>
      <p:sp>
        <p:nvSpPr>
          <p:cNvPr name="TextBox 17" id="17"/>
          <p:cNvSpPr txBox="true"/>
          <p:nvPr/>
        </p:nvSpPr>
        <p:spPr>
          <a:xfrm rot="0">
            <a:off x="9144000" y="4907280"/>
            <a:ext cx="0" cy="415290"/>
          </a:xfrm>
          <a:prstGeom prst="rect">
            <a:avLst/>
          </a:prstGeom>
        </p:spPr>
        <p:txBody>
          <a:bodyPr anchor="t" rtlCol="false" tIns="0" lIns="0" bIns="0" rIns="0">
            <a:spAutoFit/>
          </a:bodyPr>
          <a:lstStyle/>
          <a:p>
            <a:pPr algn="ctr">
              <a:lnSpc>
                <a:spcPts val="3359"/>
              </a:lnSpc>
              <a:spcBef>
                <a:spcPct val="0"/>
              </a:spcBef>
            </a:pPr>
          </a:p>
        </p:txBody>
      </p:sp>
      <p:grpSp>
        <p:nvGrpSpPr>
          <p:cNvPr name="Group 18" id="18"/>
          <p:cNvGrpSpPr/>
          <p:nvPr/>
        </p:nvGrpSpPr>
        <p:grpSpPr>
          <a:xfrm rot="0">
            <a:off x="7753583" y="4256082"/>
            <a:ext cx="9322003" cy="2270136"/>
            <a:chOff x="0" y="0"/>
            <a:chExt cx="12429338" cy="3026848"/>
          </a:xfrm>
        </p:grpSpPr>
        <p:sp>
          <p:nvSpPr>
            <p:cNvPr name="TextBox 19" id="19"/>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INTAKE</a:t>
              </a:r>
            </a:p>
          </p:txBody>
        </p:sp>
        <p:sp>
          <p:nvSpPr>
            <p:cNvPr name="TextBox 20" id="20"/>
            <p:cNvSpPr txBox="true"/>
            <p:nvPr/>
          </p:nvSpPr>
          <p:spPr>
            <a:xfrm rot="0">
              <a:off x="0" y="1092003"/>
              <a:ext cx="12429338" cy="19348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1500-2000mg/day </a:t>
              </a:r>
            </a:p>
            <a:p>
              <a:pPr marL="429260" indent="-214630" lvl="1">
                <a:lnSpc>
                  <a:spcPts val="3900"/>
                </a:lnSpc>
                <a:buFont typeface="Arial"/>
                <a:buChar char="•"/>
              </a:pPr>
              <a:r>
                <a:rPr lang="en-US" b="false" sz="2600" i="false" spc="26">
                  <a:solidFill>
                    <a:srgbClr val="2E414D"/>
                  </a:solidFill>
                  <a:latin typeface="Open Sans"/>
                </a:rPr>
                <a:t>3</a:t>
              </a:r>
              <a:r>
                <a:rPr lang="en-US" b="false" sz="2600" i="false" spc="26">
                  <a:solidFill>
                    <a:srgbClr val="2E414D"/>
                  </a:solidFill>
                  <a:latin typeface="Open Sans"/>
                </a:rPr>
                <a:t>:1 EPA to DHA</a:t>
              </a:r>
            </a:p>
            <a:p>
              <a:pPr marL="429260" indent="-214630" lvl="1">
                <a:lnSpc>
                  <a:spcPts val="3900"/>
                </a:lnSpc>
                <a:buFont typeface="Arial"/>
                <a:buChar char="•"/>
              </a:pPr>
              <a:r>
                <a:rPr lang="en-US" b="false" sz="2600" i="false" spc="26">
                  <a:solidFill>
                    <a:srgbClr val="2E414D"/>
                  </a:solidFill>
                  <a:latin typeface="Open Sans"/>
                </a:rPr>
                <a:t>8-10 weeks</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427673" y="1028700"/>
            <a:ext cx="17432653" cy="8200780"/>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226292" y="-245307"/>
            <a:ext cx="18759599" cy="3780084"/>
          </a:xfrm>
          <a:prstGeom prst="rect">
            <a:avLst/>
          </a:prstGeom>
          <a:solidFill>
            <a:srgbClr val="2E414D"/>
          </a:solidFill>
        </p:spPr>
      </p:sp>
      <p:sp>
        <p:nvSpPr>
          <p:cNvPr name="AutoShape 3" id="3"/>
          <p:cNvSpPr/>
          <p:nvPr/>
        </p:nvSpPr>
        <p:spPr>
          <a:xfrm rot="0">
            <a:off x="1028700" y="664422"/>
            <a:ext cx="9348589" cy="214263"/>
          </a:xfrm>
          <a:prstGeom prst="rect">
            <a:avLst/>
          </a:prstGeom>
          <a:solidFill>
            <a:srgbClr val="C3EBE2"/>
          </a:solidFill>
        </p:spPr>
      </p:sp>
      <p:pic>
        <p:nvPicPr>
          <p:cNvPr name="Picture 4" id="4"/>
          <p:cNvPicPr>
            <a:picLocks noChangeAspect="true"/>
          </p:cNvPicPr>
          <p:nvPr/>
        </p:nvPicPr>
        <p:blipFill>
          <a:blip r:embed="rId3"/>
          <a:srcRect l="8214" t="12884" r="10578" b="3622"/>
          <a:stretch>
            <a:fillRect/>
          </a:stretch>
        </p:blipFill>
        <p:spPr>
          <a:xfrm flipH="false" flipV="false" rot="0">
            <a:off x="1028700" y="2964395"/>
            <a:ext cx="9348589" cy="6572341"/>
          </a:xfrm>
          <a:prstGeom prst="rect">
            <a:avLst/>
          </a:prstGeom>
        </p:spPr>
      </p:pic>
      <p:sp>
        <p:nvSpPr>
          <p:cNvPr name="TextBox 5" id="5"/>
          <p:cNvSpPr txBox="true"/>
          <p:nvPr/>
        </p:nvSpPr>
        <p:spPr>
          <a:xfrm rot="0">
            <a:off x="8127450" y="1278609"/>
            <a:ext cx="9487257" cy="1066800"/>
          </a:xfrm>
          <a:prstGeom prst="rect">
            <a:avLst/>
          </a:prstGeom>
        </p:spPr>
        <p:txBody>
          <a:bodyPr anchor="t" rtlCol="false" tIns="0" lIns="0" bIns="0" rIns="0">
            <a:spAutoFit/>
          </a:bodyPr>
          <a:lstStyle/>
          <a:p>
            <a:pPr algn="r">
              <a:lnSpc>
                <a:spcPts val="8400"/>
              </a:lnSpc>
            </a:pPr>
            <a:r>
              <a:rPr lang="en-US" b="true" sz="7000" i="false" spc="-70">
                <a:solidFill>
                  <a:srgbClr val="FAFEFF"/>
                </a:solidFill>
                <a:latin typeface="Open Sans"/>
              </a:rPr>
              <a:t>Hi! I'm Andrea Clarke.</a:t>
            </a:r>
          </a:p>
        </p:txBody>
      </p:sp>
      <p:grpSp>
        <p:nvGrpSpPr>
          <p:cNvPr name="Group 6" id="6"/>
          <p:cNvGrpSpPr/>
          <p:nvPr/>
        </p:nvGrpSpPr>
        <p:grpSpPr>
          <a:xfrm rot="0">
            <a:off x="8634974" y="4857750"/>
            <a:ext cx="8624326" cy="3832792"/>
            <a:chOff x="0" y="0"/>
            <a:chExt cx="11499102" cy="5110389"/>
          </a:xfrm>
        </p:grpSpPr>
        <p:sp>
          <p:nvSpPr>
            <p:cNvPr name="TextBox 7" id="7"/>
            <p:cNvSpPr txBox="true"/>
            <p:nvPr/>
          </p:nvSpPr>
          <p:spPr>
            <a:xfrm rot="0">
              <a:off x="0" y="0"/>
              <a:ext cx="11499102" cy="3048000"/>
            </a:xfrm>
            <a:prstGeom prst="rect">
              <a:avLst/>
            </a:prstGeom>
          </p:spPr>
          <p:txBody>
            <a:bodyPr anchor="t" rtlCol="false" tIns="0" lIns="0" bIns="0" rIns="0">
              <a:spAutoFit/>
            </a:bodyPr>
            <a:lstStyle/>
            <a:p>
              <a:pPr algn="r">
                <a:lnSpc>
                  <a:spcPts val="4560"/>
                </a:lnSpc>
              </a:pPr>
              <a:r>
                <a:rPr lang="en-US" b="true" sz="3800" i="false" spc="190">
                  <a:solidFill>
                    <a:srgbClr val="2E414D"/>
                  </a:solidFill>
                  <a:latin typeface="Open Sans"/>
                </a:rPr>
                <a:t>REGISTERED DIETITIAN</a:t>
              </a:r>
            </a:p>
            <a:p>
              <a:pPr algn="r">
                <a:lnSpc>
                  <a:spcPts val="4560"/>
                </a:lnSpc>
              </a:pPr>
              <a:r>
                <a:rPr lang="en-US" b="true" sz="3800" i="false" spc="190">
                  <a:solidFill>
                    <a:srgbClr val="2E414D"/>
                  </a:solidFill>
                  <a:latin typeface="Open Sans"/>
                </a:rPr>
                <a:t>YOGA TEACHER</a:t>
              </a:r>
            </a:p>
            <a:p>
              <a:pPr algn="r">
                <a:lnSpc>
                  <a:spcPts val="4560"/>
                </a:lnSpc>
              </a:pPr>
              <a:r>
                <a:rPr lang="en-US" b="true" sz="3800" i="false" spc="190">
                  <a:solidFill>
                    <a:srgbClr val="2E414D"/>
                  </a:solidFill>
                  <a:latin typeface="Open Sans"/>
                </a:rPr>
                <a:t>NUTRITION THERAPIST</a:t>
              </a:r>
            </a:p>
            <a:p>
              <a:pPr algn="r">
                <a:lnSpc>
                  <a:spcPts val="4560"/>
                </a:lnSpc>
              </a:pPr>
              <a:r>
                <a:rPr lang="en-US" b="true" sz="3800" i="false" spc="190">
                  <a:solidFill>
                    <a:srgbClr val="2E414D"/>
                  </a:solidFill>
                  <a:latin typeface="Open Sans"/>
                </a:rPr>
                <a:t>BUSINESS OWNER</a:t>
              </a:r>
            </a:p>
          </p:txBody>
        </p:sp>
        <p:sp>
          <p:nvSpPr>
            <p:cNvPr name="TextBox 8" id="8"/>
            <p:cNvSpPr txBox="true"/>
            <p:nvPr/>
          </p:nvSpPr>
          <p:spPr>
            <a:xfrm rot="0">
              <a:off x="0" y="3653064"/>
              <a:ext cx="11499102" cy="1457325"/>
            </a:xfrm>
            <a:prstGeom prst="rect">
              <a:avLst/>
            </a:prstGeom>
          </p:spPr>
          <p:txBody>
            <a:bodyPr anchor="t" rtlCol="false" tIns="0" lIns="0" bIns="0" rIns="0">
              <a:spAutoFit/>
            </a:bodyPr>
            <a:lstStyle/>
            <a:p>
              <a:pPr algn="r">
                <a:lnSpc>
                  <a:spcPts val="4500"/>
                </a:lnSpc>
              </a:pPr>
              <a:r>
                <a:rPr lang="en-US" b="false" sz="3000" i="false" spc="30">
                  <a:solidFill>
                    <a:srgbClr val="2E414D"/>
                  </a:solidFill>
                  <a:latin typeface="Open Sans"/>
                </a:rPr>
                <a:t>@NourishedFreedomRD</a:t>
              </a:r>
            </a:p>
            <a:p>
              <a:pPr algn="r">
                <a:lnSpc>
                  <a:spcPts val="4500"/>
                </a:lnSpc>
              </a:pPr>
              <a:r>
                <a:rPr lang="en-US" b="false" sz="3000" i="false" spc="30">
                  <a:solidFill>
                    <a:srgbClr val="2E414D"/>
                  </a:solidFill>
                  <a:latin typeface="Open Sans"/>
                </a:rPr>
                <a:t>www.nourishedfreedom.com</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48000"/>
          </a:blip>
          <a:srcRect l="2300" t="0" r="2300" b="0"/>
          <a:stretch>
            <a:fillRect/>
          </a:stretch>
        </p:blipFill>
        <p:spPr>
          <a:xfrm flipH="false" flipV="false" rot="0">
            <a:off x="-8444245" y="0"/>
            <a:ext cx="14702078" cy="10287000"/>
          </a:xfrm>
          <a:prstGeom prst="rect">
            <a:avLst/>
          </a:prstGeom>
        </p:spPr>
      </p:pic>
      <p:sp>
        <p:nvSpPr>
          <p:cNvPr name="AutoShape 3" id="3"/>
          <p:cNvSpPr/>
          <p:nvPr/>
        </p:nvSpPr>
        <p:spPr>
          <a:xfrm rot="0">
            <a:off x="876580" y="9053042"/>
            <a:ext cx="5639230" cy="205258"/>
          </a:xfrm>
          <a:prstGeom prst="rect">
            <a:avLst/>
          </a:prstGeom>
          <a:solidFill>
            <a:srgbClr val="C3EBE2"/>
          </a:solidFill>
        </p:spPr>
      </p:sp>
      <p:sp>
        <p:nvSpPr>
          <p:cNvPr name="AutoShape 4" id="4"/>
          <p:cNvSpPr/>
          <p:nvPr/>
        </p:nvSpPr>
        <p:spPr>
          <a:xfrm rot="0">
            <a:off x="6257833" y="-188262"/>
            <a:ext cx="12313504" cy="10663524"/>
          </a:xfrm>
          <a:prstGeom prst="rect">
            <a:avLst/>
          </a:prstGeom>
          <a:solidFill>
            <a:srgbClr val="C3EBE2"/>
          </a:solidFill>
        </p:spPr>
      </p:sp>
      <p:sp>
        <p:nvSpPr>
          <p:cNvPr name="AutoShape 5" id="5"/>
          <p:cNvSpPr/>
          <p:nvPr/>
        </p:nvSpPr>
        <p:spPr>
          <a:xfrm rot="0">
            <a:off x="7018434" y="728367"/>
            <a:ext cx="315022" cy="300333"/>
          </a:xfrm>
          <a:prstGeom prst="rect">
            <a:avLst/>
          </a:prstGeom>
          <a:solidFill>
            <a:srgbClr val="2E414D"/>
          </a:solidFill>
        </p:spPr>
      </p:sp>
      <p:sp>
        <p:nvSpPr>
          <p:cNvPr name="AutoShape 6" id="6"/>
          <p:cNvSpPr/>
          <p:nvPr/>
        </p:nvSpPr>
        <p:spPr>
          <a:xfrm rot="0">
            <a:off x="7018434" y="4448510"/>
            <a:ext cx="315022" cy="300333"/>
          </a:xfrm>
          <a:prstGeom prst="rect">
            <a:avLst/>
          </a:prstGeom>
          <a:solidFill>
            <a:srgbClr val="2E414D"/>
          </a:solidFill>
        </p:spPr>
      </p:sp>
      <p:sp>
        <p:nvSpPr>
          <p:cNvPr name="AutoShape 7" id="7"/>
          <p:cNvSpPr/>
          <p:nvPr/>
        </p:nvSpPr>
        <p:spPr>
          <a:xfrm rot="0">
            <a:off x="7018434" y="7135552"/>
            <a:ext cx="315022" cy="300333"/>
          </a:xfrm>
          <a:prstGeom prst="rect">
            <a:avLst/>
          </a:prstGeom>
          <a:solidFill>
            <a:srgbClr val="2E414D"/>
          </a:solidFill>
        </p:spPr>
      </p:sp>
      <p:sp>
        <p:nvSpPr>
          <p:cNvPr name="AutoShape 8" id="8"/>
          <p:cNvSpPr/>
          <p:nvPr/>
        </p:nvSpPr>
        <p:spPr>
          <a:xfrm rot="0">
            <a:off x="-232433" y="1028700"/>
            <a:ext cx="5639230" cy="205258"/>
          </a:xfrm>
          <a:prstGeom prst="rect">
            <a:avLst/>
          </a:prstGeom>
          <a:solidFill>
            <a:srgbClr val="C3EBE2"/>
          </a:solidFill>
        </p:spPr>
      </p:sp>
      <p:pic>
        <p:nvPicPr>
          <p:cNvPr name="Picture 9" id="9"/>
          <p:cNvPicPr>
            <a:picLocks noChangeAspect="true"/>
          </p:cNvPicPr>
          <p:nvPr/>
        </p:nvPicPr>
        <p:blipFill>
          <a:blip r:embed="rId4"/>
          <a:srcRect l="0" t="0" r="0" b="0"/>
          <a:stretch>
            <a:fillRect/>
          </a:stretch>
        </p:blipFill>
        <p:spPr>
          <a:xfrm flipH="false" flipV="false" rot="0">
            <a:off x="12255419" y="547204"/>
            <a:ext cx="9640335" cy="6422873"/>
          </a:xfrm>
          <a:prstGeom prst="rect">
            <a:avLst/>
          </a:prstGeom>
        </p:spPr>
      </p:pic>
      <p:sp>
        <p:nvSpPr>
          <p:cNvPr name="TextBox 10" id="10"/>
          <p:cNvSpPr txBox="true"/>
          <p:nvPr/>
        </p:nvSpPr>
        <p:spPr>
          <a:xfrm rot="0">
            <a:off x="193054" y="4725053"/>
            <a:ext cx="6515809" cy="909955"/>
          </a:xfrm>
          <a:prstGeom prst="rect">
            <a:avLst/>
          </a:prstGeom>
        </p:spPr>
        <p:txBody>
          <a:bodyPr anchor="t" rtlCol="false" tIns="0" lIns="0" bIns="0" rIns="0">
            <a:spAutoFit/>
          </a:bodyPr>
          <a:lstStyle/>
          <a:p>
            <a:pPr>
              <a:lnSpc>
                <a:spcPts val="7280"/>
              </a:lnSpc>
            </a:pPr>
            <a:r>
              <a:rPr lang="en-US" b="true" sz="5600" i="false" spc="168">
                <a:solidFill>
                  <a:srgbClr val="FAFEFF"/>
                </a:solidFill>
                <a:latin typeface="Open Sans Light"/>
              </a:rPr>
              <a:t>Vitamin D3</a:t>
            </a:r>
          </a:p>
        </p:txBody>
      </p:sp>
      <p:grpSp>
        <p:nvGrpSpPr>
          <p:cNvPr name="Group 11" id="11"/>
          <p:cNvGrpSpPr/>
          <p:nvPr/>
        </p:nvGrpSpPr>
        <p:grpSpPr>
          <a:xfrm rot="0">
            <a:off x="7753583" y="603696"/>
            <a:ext cx="9322003" cy="3756036"/>
            <a:chOff x="0" y="0"/>
            <a:chExt cx="12429338" cy="5008048"/>
          </a:xfrm>
        </p:grpSpPr>
        <p:sp>
          <p:nvSpPr>
            <p:cNvPr name="TextBox 12" id="12"/>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BENEFITS</a:t>
              </a:r>
            </a:p>
          </p:txBody>
        </p:sp>
        <p:sp>
          <p:nvSpPr>
            <p:cNvPr name="TextBox 13" id="13"/>
            <p:cNvSpPr txBox="true"/>
            <p:nvPr/>
          </p:nvSpPr>
          <p:spPr>
            <a:xfrm rot="0">
              <a:off x="0" y="1092003"/>
              <a:ext cx="12429338" cy="39160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Depression/Anxiety</a:t>
              </a:r>
            </a:p>
            <a:p>
              <a:pPr marL="429260" indent="-214630" lvl="1">
                <a:lnSpc>
                  <a:spcPts val="3900"/>
                </a:lnSpc>
                <a:buFont typeface="Arial"/>
                <a:buChar char="•"/>
              </a:pPr>
              <a:r>
                <a:rPr lang="en-US" b="false" sz="2600" i="false" spc="26">
                  <a:solidFill>
                    <a:srgbClr val="000000"/>
                  </a:solidFill>
                  <a:latin typeface="Open Sans"/>
                </a:rPr>
                <a:t>Cognition</a:t>
              </a:r>
            </a:p>
            <a:p>
              <a:pPr marL="429260" indent="-214630" lvl="1">
                <a:lnSpc>
                  <a:spcPts val="3900"/>
                </a:lnSpc>
                <a:buFont typeface="Arial"/>
                <a:buChar char="•"/>
              </a:pPr>
              <a:r>
                <a:rPr lang="en-US" b="false" sz="2600" i="false" spc="26">
                  <a:solidFill>
                    <a:srgbClr val="000000"/>
                  </a:solidFill>
                  <a:latin typeface="Open Sans"/>
                </a:rPr>
                <a:t>Promising evidence:</a:t>
              </a:r>
            </a:p>
            <a:p>
              <a:pPr marL="858520" indent="-286173" lvl="2">
                <a:lnSpc>
                  <a:spcPts val="3900"/>
                </a:lnSpc>
                <a:buFont typeface="Arial"/>
                <a:buChar char="⚬"/>
              </a:pPr>
              <a:r>
                <a:rPr lang="en-US" b="false" sz="2600" i="false" spc="26">
                  <a:solidFill>
                    <a:srgbClr val="000000"/>
                  </a:solidFill>
                  <a:latin typeface="Open Sans"/>
                </a:rPr>
                <a:t>ADHD</a:t>
              </a:r>
            </a:p>
            <a:p>
              <a:pPr marL="858520" indent="-286173" lvl="2">
                <a:lnSpc>
                  <a:spcPts val="3900"/>
                </a:lnSpc>
                <a:buFont typeface="Arial"/>
                <a:buChar char="⚬"/>
              </a:pPr>
              <a:r>
                <a:rPr lang="en-US" b="false" sz="2600" i="false" spc="26">
                  <a:solidFill>
                    <a:srgbClr val="000000"/>
                  </a:solidFill>
                  <a:latin typeface="Open Sans"/>
                </a:rPr>
                <a:t>Bipolar</a:t>
              </a:r>
            </a:p>
            <a:p>
              <a:pPr marL="858520" indent="-286173" lvl="2">
                <a:lnSpc>
                  <a:spcPts val="3900"/>
                </a:lnSpc>
                <a:buFont typeface="Arial"/>
                <a:buChar char="⚬"/>
              </a:pPr>
              <a:r>
                <a:rPr lang="en-US" b="false" sz="2600" i="false" spc="26">
                  <a:solidFill>
                    <a:srgbClr val="000000"/>
                  </a:solidFill>
                  <a:latin typeface="Open Sans"/>
                </a:rPr>
                <a:t>Schizophrenia</a:t>
              </a:r>
            </a:p>
          </p:txBody>
        </p:sp>
      </p:grpSp>
      <p:grpSp>
        <p:nvGrpSpPr>
          <p:cNvPr name="Group 14" id="14"/>
          <p:cNvGrpSpPr/>
          <p:nvPr/>
        </p:nvGrpSpPr>
        <p:grpSpPr>
          <a:xfrm rot="0">
            <a:off x="7753583" y="6970077"/>
            <a:ext cx="9322003" cy="2270136"/>
            <a:chOff x="0" y="0"/>
            <a:chExt cx="12429338" cy="3026848"/>
          </a:xfrm>
        </p:grpSpPr>
        <p:sp>
          <p:nvSpPr>
            <p:cNvPr name="TextBox 15" id="15"/>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FOOD SOURCES</a:t>
              </a:r>
            </a:p>
          </p:txBody>
        </p:sp>
        <p:sp>
          <p:nvSpPr>
            <p:cNvPr name="TextBox 16" id="16"/>
            <p:cNvSpPr txBox="true"/>
            <p:nvPr/>
          </p:nvSpPr>
          <p:spPr>
            <a:xfrm rot="0">
              <a:off x="0" y="1092003"/>
              <a:ext cx="12429338" cy="19348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Fish &amp; Seafood</a:t>
              </a:r>
            </a:p>
            <a:p>
              <a:pPr marL="429260" indent="-214630" lvl="1">
                <a:lnSpc>
                  <a:spcPts val="3900"/>
                </a:lnSpc>
                <a:buFont typeface="Arial"/>
                <a:buChar char="•"/>
              </a:pPr>
              <a:r>
                <a:rPr lang="en-US" b="false" sz="2600" i="false" spc="26">
                  <a:solidFill>
                    <a:srgbClr val="2E414D"/>
                  </a:solidFill>
                  <a:latin typeface="Open Sans"/>
                </a:rPr>
                <a:t>Fortified milk</a:t>
              </a:r>
            </a:p>
            <a:p>
              <a:pPr marL="429260" indent="-214630" lvl="1">
                <a:lnSpc>
                  <a:spcPts val="3900"/>
                </a:lnSpc>
                <a:buFont typeface="Arial"/>
                <a:buChar char="•"/>
              </a:pPr>
              <a:r>
                <a:rPr lang="en-US" b="false" sz="2600" i="false" spc="26">
                  <a:solidFill>
                    <a:srgbClr val="2E414D"/>
                  </a:solidFill>
                  <a:latin typeface="Open Sans"/>
                </a:rPr>
                <a:t>Egg yolk</a:t>
              </a:r>
            </a:p>
          </p:txBody>
        </p:sp>
      </p:grpSp>
      <p:sp>
        <p:nvSpPr>
          <p:cNvPr name="TextBox 17" id="17"/>
          <p:cNvSpPr txBox="true"/>
          <p:nvPr/>
        </p:nvSpPr>
        <p:spPr>
          <a:xfrm rot="0">
            <a:off x="9144000" y="4907280"/>
            <a:ext cx="0" cy="415290"/>
          </a:xfrm>
          <a:prstGeom prst="rect">
            <a:avLst/>
          </a:prstGeom>
        </p:spPr>
        <p:txBody>
          <a:bodyPr anchor="t" rtlCol="false" tIns="0" lIns="0" bIns="0" rIns="0">
            <a:spAutoFit/>
          </a:bodyPr>
          <a:lstStyle/>
          <a:p>
            <a:pPr algn="ctr">
              <a:lnSpc>
                <a:spcPts val="3359"/>
              </a:lnSpc>
              <a:spcBef>
                <a:spcPct val="0"/>
              </a:spcBef>
            </a:pPr>
          </a:p>
        </p:txBody>
      </p:sp>
      <p:grpSp>
        <p:nvGrpSpPr>
          <p:cNvPr name="Group 18" id="18"/>
          <p:cNvGrpSpPr/>
          <p:nvPr/>
        </p:nvGrpSpPr>
        <p:grpSpPr>
          <a:xfrm rot="0">
            <a:off x="7753583" y="4256082"/>
            <a:ext cx="9322003" cy="2270136"/>
            <a:chOff x="0" y="0"/>
            <a:chExt cx="12429338" cy="3026848"/>
          </a:xfrm>
        </p:grpSpPr>
        <p:sp>
          <p:nvSpPr>
            <p:cNvPr name="TextBox 19" id="19"/>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INTAKE</a:t>
              </a:r>
            </a:p>
          </p:txBody>
        </p:sp>
        <p:sp>
          <p:nvSpPr>
            <p:cNvPr name="TextBox 20" id="20"/>
            <p:cNvSpPr txBox="true"/>
            <p:nvPr/>
          </p:nvSpPr>
          <p:spPr>
            <a:xfrm rot="0">
              <a:off x="0" y="1092003"/>
              <a:ext cx="12429338" cy="19348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1000-2000 IU</a:t>
              </a:r>
              <a:r>
                <a:rPr lang="en-US" b="false" sz="2600" i="false" spc="26">
                  <a:solidFill>
                    <a:srgbClr val="2E414D"/>
                  </a:solidFill>
                  <a:latin typeface="Open Sans"/>
                </a:rPr>
                <a:t>/day</a:t>
              </a:r>
            </a:p>
            <a:p>
              <a:pPr marL="429260" indent="-214630" lvl="1">
                <a:lnSpc>
                  <a:spcPts val="3900"/>
                </a:lnSpc>
                <a:buFont typeface="Arial"/>
                <a:buChar char="•"/>
              </a:pPr>
              <a:r>
                <a:rPr lang="en-US" b="false" sz="2600" i="false" spc="26">
                  <a:solidFill>
                    <a:srgbClr val="2E414D"/>
                  </a:solidFill>
                  <a:latin typeface="Open Sans"/>
                </a:rPr>
                <a:t>Take with largest meal</a:t>
              </a:r>
            </a:p>
            <a:p>
              <a:pPr marL="429260" indent="-214630" lvl="1">
                <a:lnSpc>
                  <a:spcPts val="3900"/>
                </a:lnSpc>
                <a:buFont typeface="Arial"/>
                <a:buChar char="•"/>
              </a:pPr>
              <a:r>
                <a:rPr lang="en-US" b="false" sz="2600" i="false" spc="26">
                  <a:solidFill>
                    <a:srgbClr val="2E414D"/>
                  </a:solidFill>
                  <a:latin typeface="Open Sans"/>
                </a:rPr>
                <a:t>saturation: 8-10 weeks</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48000"/>
          </a:blip>
          <a:srcRect l="2300" t="0" r="2300" b="0"/>
          <a:stretch>
            <a:fillRect/>
          </a:stretch>
        </p:blipFill>
        <p:spPr>
          <a:xfrm flipH="false" flipV="false" rot="0">
            <a:off x="-8444245" y="0"/>
            <a:ext cx="14702078" cy="10287000"/>
          </a:xfrm>
          <a:prstGeom prst="rect">
            <a:avLst/>
          </a:prstGeom>
        </p:spPr>
      </p:pic>
      <p:sp>
        <p:nvSpPr>
          <p:cNvPr name="AutoShape 3" id="3"/>
          <p:cNvSpPr/>
          <p:nvPr/>
        </p:nvSpPr>
        <p:spPr>
          <a:xfrm rot="0">
            <a:off x="876580" y="9053042"/>
            <a:ext cx="5639230" cy="205258"/>
          </a:xfrm>
          <a:prstGeom prst="rect">
            <a:avLst/>
          </a:prstGeom>
          <a:solidFill>
            <a:srgbClr val="C3EBE2"/>
          </a:solidFill>
        </p:spPr>
      </p:sp>
      <p:sp>
        <p:nvSpPr>
          <p:cNvPr name="AutoShape 4" id="4"/>
          <p:cNvSpPr/>
          <p:nvPr/>
        </p:nvSpPr>
        <p:spPr>
          <a:xfrm rot="0">
            <a:off x="6257833" y="-188262"/>
            <a:ext cx="12313504" cy="10663524"/>
          </a:xfrm>
          <a:prstGeom prst="rect">
            <a:avLst/>
          </a:prstGeom>
          <a:solidFill>
            <a:srgbClr val="C3EBE2"/>
          </a:solidFill>
        </p:spPr>
      </p:sp>
      <p:sp>
        <p:nvSpPr>
          <p:cNvPr name="AutoShape 5" id="5"/>
          <p:cNvSpPr/>
          <p:nvPr/>
        </p:nvSpPr>
        <p:spPr>
          <a:xfrm rot="0">
            <a:off x="7018434" y="728367"/>
            <a:ext cx="315022" cy="300333"/>
          </a:xfrm>
          <a:prstGeom prst="rect">
            <a:avLst/>
          </a:prstGeom>
          <a:solidFill>
            <a:srgbClr val="2E414D"/>
          </a:solidFill>
        </p:spPr>
      </p:sp>
      <p:sp>
        <p:nvSpPr>
          <p:cNvPr name="AutoShape 6" id="6"/>
          <p:cNvSpPr/>
          <p:nvPr/>
        </p:nvSpPr>
        <p:spPr>
          <a:xfrm rot="0">
            <a:off x="7018434" y="4448510"/>
            <a:ext cx="315022" cy="300333"/>
          </a:xfrm>
          <a:prstGeom prst="rect">
            <a:avLst/>
          </a:prstGeom>
          <a:solidFill>
            <a:srgbClr val="2E414D"/>
          </a:solidFill>
        </p:spPr>
      </p:sp>
      <p:sp>
        <p:nvSpPr>
          <p:cNvPr name="AutoShape 7" id="7"/>
          <p:cNvSpPr/>
          <p:nvPr/>
        </p:nvSpPr>
        <p:spPr>
          <a:xfrm rot="0">
            <a:off x="7018434" y="7135552"/>
            <a:ext cx="315022" cy="300333"/>
          </a:xfrm>
          <a:prstGeom prst="rect">
            <a:avLst/>
          </a:prstGeom>
          <a:solidFill>
            <a:srgbClr val="2E414D"/>
          </a:solidFill>
        </p:spPr>
      </p:sp>
      <p:sp>
        <p:nvSpPr>
          <p:cNvPr name="AutoShape 8" id="8"/>
          <p:cNvSpPr/>
          <p:nvPr/>
        </p:nvSpPr>
        <p:spPr>
          <a:xfrm rot="0">
            <a:off x="-232433" y="1028700"/>
            <a:ext cx="5639230" cy="205258"/>
          </a:xfrm>
          <a:prstGeom prst="rect">
            <a:avLst/>
          </a:prstGeom>
          <a:solidFill>
            <a:srgbClr val="C3EBE2"/>
          </a:solidFill>
        </p:spPr>
      </p:sp>
      <p:pic>
        <p:nvPicPr>
          <p:cNvPr name="Picture 9" id="9"/>
          <p:cNvPicPr>
            <a:picLocks noChangeAspect="true"/>
          </p:cNvPicPr>
          <p:nvPr/>
        </p:nvPicPr>
        <p:blipFill>
          <a:blip r:embed="rId4"/>
          <a:srcRect l="0" t="0" r="0" b="0"/>
          <a:stretch>
            <a:fillRect/>
          </a:stretch>
        </p:blipFill>
        <p:spPr>
          <a:xfrm flipH="false" flipV="false" rot="0">
            <a:off x="11617776" y="12046"/>
            <a:ext cx="6670224" cy="4444037"/>
          </a:xfrm>
          <a:prstGeom prst="rect">
            <a:avLst/>
          </a:prstGeom>
        </p:spPr>
      </p:pic>
      <p:sp>
        <p:nvSpPr>
          <p:cNvPr name="TextBox 10" id="10"/>
          <p:cNvSpPr txBox="true"/>
          <p:nvPr/>
        </p:nvSpPr>
        <p:spPr>
          <a:xfrm rot="0">
            <a:off x="193054" y="4725053"/>
            <a:ext cx="6515809" cy="909955"/>
          </a:xfrm>
          <a:prstGeom prst="rect">
            <a:avLst/>
          </a:prstGeom>
        </p:spPr>
        <p:txBody>
          <a:bodyPr anchor="t" rtlCol="false" tIns="0" lIns="0" bIns="0" rIns="0">
            <a:spAutoFit/>
          </a:bodyPr>
          <a:lstStyle/>
          <a:p>
            <a:pPr>
              <a:lnSpc>
                <a:spcPts val="7280"/>
              </a:lnSpc>
            </a:pPr>
            <a:r>
              <a:rPr lang="en-US" b="true" sz="5600" i="false" spc="168">
                <a:solidFill>
                  <a:srgbClr val="FAFEFF"/>
                </a:solidFill>
                <a:latin typeface="Open Sans Light"/>
              </a:rPr>
              <a:t>Magnesium</a:t>
            </a:r>
          </a:p>
        </p:txBody>
      </p:sp>
      <p:grpSp>
        <p:nvGrpSpPr>
          <p:cNvPr name="Group 11" id="11"/>
          <p:cNvGrpSpPr/>
          <p:nvPr/>
        </p:nvGrpSpPr>
        <p:grpSpPr>
          <a:xfrm rot="0">
            <a:off x="7753583" y="603696"/>
            <a:ext cx="9322003" cy="3260736"/>
            <a:chOff x="0" y="0"/>
            <a:chExt cx="12429338" cy="4347648"/>
          </a:xfrm>
        </p:grpSpPr>
        <p:sp>
          <p:nvSpPr>
            <p:cNvPr name="TextBox 12" id="12"/>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BENEFITS</a:t>
              </a:r>
            </a:p>
          </p:txBody>
        </p:sp>
        <p:sp>
          <p:nvSpPr>
            <p:cNvPr name="TextBox 13" id="13"/>
            <p:cNvSpPr txBox="true"/>
            <p:nvPr/>
          </p:nvSpPr>
          <p:spPr>
            <a:xfrm rot="0">
              <a:off x="0" y="1092003"/>
              <a:ext cx="12429338" cy="32556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Depression/Anxiety</a:t>
              </a:r>
            </a:p>
            <a:p>
              <a:pPr marL="429260" indent="-214630" lvl="1">
                <a:lnSpc>
                  <a:spcPts val="3900"/>
                </a:lnSpc>
                <a:buFont typeface="Arial"/>
                <a:buChar char="•"/>
              </a:pPr>
              <a:r>
                <a:rPr lang="en-US" b="false" sz="2600" i="false" spc="26">
                  <a:solidFill>
                    <a:srgbClr val="000000"/>
                  </a:solidFill>
                  <a:latin typeface="Open Sans"/>
                </a:rPr>
                <a:t>Premenstrual cycle</a:t>
              </a:r>
            </a:p>
            <a:p>
              <a:pPr marL="429260" indent="-214630" lvl="1">
                <a:lnSpc>
                  <a:spcPts val="3900"/>
                </a:lnSpc>
                <a:buFont typeface="Arial"/>
                <a:buChar char="•"/>
              </a:pPr>
              <a:r>
                <a:rPr lang="en-US" b="false" sz="2600" i="false" spc="26">
                  <a:solidFill>
                    <a:srgbClr val="000000"/>
                  </a:solidFill>
                  <a:latin typeface="Open Sans"/>
                </a:rPr>
                <a:t>ADHD</a:t>
              </a:r>
            </a:p>
            <a:p>
              <a:pPr marL="429260" indent="-214630" lvl="1">
                <a:lnSpc>
                  <a:spcPts val="3900"/>
                </a:lnSpc>
                <a:buFont typeface="Arial"/>
                <a:buChar char="•"/>
              </a:pPr>
              <a:r>
                <a:rPr lang="en-US" b="false" sz="2600" i="false" spc="26">
                  <a:solidFill>
                    <a:srgbClr val="000000"/>
                  </a:solidFill>
                  <a:latin typeface="Open Sans"/>
                </a:rPr>
                <a:t>May support</a:t>
              </a:r>
            </a:p>
            <a:p>
              <a:pPr marL="858520" indent="-286173" lvl="2">
                <a:lnSpc>
                  <a:spcPts val="3900"/>
                </a:lnSpc>
                <a:buFont typeface="Arial"/>
                <a:buChar char="⚬"/>
              </a:pPr>
              <a:r>
                <a:rPr lang="en-US" b="false" sz="2600" i="false" spc="26">
                  <a:solidFill>
                    <a:srgbClr val="000000"/>
                  </a:solidFill>
                  <a:latin typeface="Open Sans"/>
                </a:rPr>
                <a:t>Sleep</a:t>
              </a:r>
            </a:p>
          </p:txBody>
        </p:sp>
      </p:grpSp>
      <p:grpSp>
        <p:nvGrpSpPr>
          <p:cNvPr name="Group 14" id="14"/>
          <p:cNvGrpSpPr/>
          <p:nvPr/>
        </p:nvGrpSpPr>
        <p:grpSpPr>
          <a:xfrm rot="0">
            <a:off x="7753583" y="6988164"/>
            <a:ext cx="9322003" cy="3260736"/>
            <a:chOff x="0" y="0"/>
            <a:chExt cx="12429338" cy="4347648"/>
          </a:xfrm>
        </p:grpSpPr>
        <p:sp>
          <p:nvSpPr>
            <p:cNvPr name="TextBox 15" id="15"/>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FOOD SOURCES</a:t>
              </a:r>
            </a:p>
          </p:txBody>
        </p:sp>
        <p:sp>
          <p:nvSpPr>
            <p:cNvPr name="TextBox 16" id="16"/>
            <p:cNvSpPr txBox="true"/>
            <p:nvPr/>
          </p:nvSpPr>
          <p:spPr>
            <a:xfrm rot="0">
              <a:off x="0" y="1092003"/>
              <a:ext cx="12429338" cy="32556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Dark leafy green vegetables</a:t>
              </a:r>
            </a:p>
            <a:p>
              <a:pPr marL="429260" indent="-214630" lvl="1">
                <a:lnSpc>
                  <a:spcPts val="3900"/>
                </a:lnSpc>
                <a:buFont typeface="Arial"/>
                <a:buChar char="•"/>
              </a:pPr>
              <a:r>
                <a:rPr lang="en-US" b="false" sz="2600" i="false" spc="26">
                  <a:solidFill>
                    <a:srgbClr val="2E414D"/>
                  </a:solidFill>
                  <a:latin typeface="Open Sans"/>
                </a:rPr>
                <a:t>Nuts &amp; Seeds</a:t>
              </a:r>
            </a:p>
            <a:p>
              <a:pPr marL="429260" indent="-214630" lvl="1">
                <a:lnSpc>
                  <a:spcPts val="3900"/>
                </a:lnSpc>
                <a:buFont typeface="Arial"/>
                <a:buChar char="•"/>
              </a:pPr>
              <a:r>
                <a:rPr lang="en-US" b="false" sz="2600" i="false" spc="26">
                  <a:solidFill>
                    <a:srgbClr val="2E414D"/>
                  </a:solidFill>
                  <a:latin typeface="Open Sans"/>
                </a:rPr>
                <a:t>Legumes/Tofu</a:t>
              </a:r>
            </a:p>
            <a:p>
              <a:pPr marL="429260" indent="-214630" lvl="1">
                <a:lnSpc>
                  <a:spcPts val="3900"/>
                </a:lnSpc>
                <a:buFont typeface="Arial"/>
                <a:buChar char="•"/>
              </a:pPr>
              <a:r>
                <a:rPr lang="en-US" b="false" sz="2600" i="false" spc="26">
                  <a:solidFill>
                    <a:srgbClr val="2E414D"/>
                  </a:solidFill>
                  <a:latin typeface="Open Sans"/>
                </a:rPr>
                <a:t>Seafood</a:t>
              </a:r>
            </a:p>
            <a:p>
              <a:pPr marL="429260" indent="-214630" lvl="1">
                <a:lnSpc>
                  <a:spcPts val="3900"/>
                </a:lnSpc>
                <a:buFont typeface="Arial"/>
                <a:buChar char="•"/>
              </a:pPr>
              <a:r>
                <a:rPr lang="en-US" b="false" sz="2600" i="false" spc="26">
                  <a:solidFill>
                    <a:srgbClr val="2E414D"/>
                  </a:solidFill>
                  <a:latin typeface="Open Sans"/>
                </a:rPr>
                <a:t>Chocolate</a:t>
              </a:r>
            </a:p>
          </p:txBody>
        </p:sp>
      </p:grpSp>
      <p:sp>
        <p:nvSpPr>
          <p:cNvPr name="TextBox 17" id="17"/>
          <p:cNvSpPr txBox="true"/>
          <p:nvPr/>
        </p:nvSpPr>
        <p:spPr>
          <a:xfrm rot="0">
            <a:off x="9144000" y="4907280"/>
            <a:ext cx="0" cy="415290"/>
          </a:xfrm>
          <a:prstGeom prst="rect">
            <a:avLst/>
          </a:prstGeom>
        </p:spPr>
        <p:txBody>
          <a:bodyPr anchor="t" rtlCol="false" tIns="0" lIns="0" bIns="0" rIns="0">
            <a:spAutoFit/>
          </a:bodyPr>
          <a:lstStyle/>
          <a:p>
            <a:pPr algn="ctr">
              <a:lnSpc>
                <a:spcPts val="3359"/>
              </a:lnSpc>
              <a:spcBef>
                <a:spcPct val="0"/>
              </a:spcBef>
            </a:pPr>
          </a:p>
        </p:txBody>
      </p:sp>
      <p:grpSp>
        <p:nvGrpSpPr>
          <p:cNvPr name="Group 18" id="18"/>
          <p:cNvGrpSpPr/>
          <p:nvPr/>
        </p:nvGrpSpPr>
        <p:grpSpPr>
          <a:xfrm rot="0">
            <a:off x="7753583" y="4256082"/>
            <a:ext cx="9322003" cy="2765436"/>
            <a:chOff x="0" y="0"/>
            <a:chExt cx="12429338" cy="3687248"/>
          </a:xfrm>
        </p:grpSpPr>
        <p:sp>
          <p:nvSpPr>
            <p:cNvPr name="TextBox 19" id="19"/>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INTAKE</a:t>
              </a:r>
            </a:p>
          </p:txBody>
        </p:sp>
        <p:sp>
          <p:nvSpPr>
            <p:cNvPr name="TextBox 20" id="20"/>
            <p:cNvSpPr txBox="true"/>
            <p:nvPr/>
          </p:nvSpPr>
          <p:spPr>
            <a:xfrm rot="0">
              <a:off x="0" y="1092003"/>
              <a:ext cx="12429338" cy="25952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Anecdotal 2</a:t>
              </a:r>
              <a:r>
                <a:rPr lang="en-US" b="false" sz="2600" i="false" spc="26">
                  <a:solidFill>
                    <a:srgbClr val="2E414D"/>
                  </a:solidFill>
                  <a:latin typeface="Open Sans"/>
                </a:rPr>
                <a:t>00-400 mg before bed </a:t>
              </a:r>
            </a:p>
            <a:p>
              <a:pPr marL="429260" indent="-214630" lvl="1">
                <a:lnSpc>
                  <a:spcPts val="3900"/>
                </a:lnSpc>
                <a:buFont typeface="Arial"/>
                <a:buChar char="•"/>
              </a:pPr>
              <a:r>
                <a:rPr lang="en-US" b="false" sz="2600" i="false" spc="26">
                  <a:solidFill>
                    <a:srgbClr val="2E414D"/>
                  </a:solidFill>
                  <a:latin typeface="Open Sans"/>
                </a:rPr>
                <a:t>500-1200mg elemental magnesium</a:t>
              </a:r>
            </a:p>
            <a:p>
              <a:pPr marL="858520" indent="-286173" lvl="2">
                <a:lnSpc>
                  <a:spcPts val="3900"/>
                </a:lnSpc>
                <a:buFont typeface="Arial"/>
                <a:buChar char="⚬"/>
              </a:pPr>
              <a:r>
                <a:rPr lang="en-US" b="false" sz="2600" i="false" spc="26">
                  <a:solidFill>
                    <a:srgbClr val="000000"/>
                  </a:solidFill>
                  <a:latin typeface="Open Sans"/>
                </a:rPr>
                <a:t>125-300mg/meal</a:t>
              </a:r>
            </a:p>
            <a:p>
              <a:pPr marL="858520" indent="-286173" lvl="2">
                <a:lnSpc>
                  <a:spcPts val="3900"/>
                </a:lnSpc>
                <a:buFont typeface="Arial"/>
                <a:buChar char="⚬"/>
              </a:pPr>
              <a:r>
                <a:rPr lang="en-US" b="false" sz="2600" i="false" spc="26">
                  <a:solidFill>
                    <a:srgbClr val="000000"/>
                  </a:solidFill>
                  <a:latin typeface="Open Sans"/>
                </a:rPr>
                <a:t>125-300mg @bed time</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48000"/>
          </a:blip>
          <a:srcRect l="2300" t="0" r="2300" b="0"/>
          <a:stretch>
            <a:fillRect/>
          </a:stretch>
        </p:blipFill>
        <p:spPr>
          <a:xfrm flipH="false" flipV="false" rot="0">
            <a:off x="-8444245" y="0"/>
            <a:ext cx="14702078" cy="10287000"/>
          </a:xfrm>
          <a:prstGeom prst="rect">
            <a:avLst/>
          </a:prstGeom>
        </p:spPr>
      </p:pic>
      <p:sp>
        <p:nvSpPr>
          <p:cNvPr name="AutoShape 3" id="3"/>
          <p:cNvSpPr/>
          <p:nvPr/>
        </p:nvSpPr>
        <p:spPr>
          <a:xfrm rot="0">
            <a:off x="876580" y="9053042"/>
            <a:ext cx="5639230" cy="205258"/>
          </a:xfrm>
          <a:prstGeom prst="rect">
            <a:avLst/>
          </a:prstGeom>
          <a:solidFill>
            <a:srgbClr val="C3EBE2"/>
          </a:solidFill>
        </p:spPr>
      </p:sp>
      <p:sp>
        <p:nvSpPr>
          <p:cNvPr name="AutoShape 4" id="4"/>
          <p:cNvSpPr/>
          <p:nvPr/>
        </p:nvSpPr>
        <p:spPr>
          <a:xfrm rot="0">
            <a:off x="6257833" y="-188262"/>
            <a:ext cx="12313504" cy="10663524"/>
          </a:xfrm>
          <a:prstGeom prst="rect">
            <a:avLst/>
          </a:prstGeom>
          <a:solidFill>
            <a:srgbClr val="C3EBE2"/>
          </a:solidFill>
        </p:spPr>
      </p:sp>
      <p:sp>
        <p:nvSpPr>
          <p:cNvPr name="AutoShape 5" id="5"/>
          <p:cNvSpPr/>
          <p:nvPr/>
        </p:nvSpPr>
        <p:spPr>
          <a:xfrm rot="0">
            <a:off x="7018434" y="728367"/>
            <a:ext cx="315022" cy="300333"/>
          </a:xfrm>
          <a:prstGeom prst="rect">
            <a:avLst/>
          </a:prstGeom>
          <a:solidFill>
            <a:srgbClr val="2E414D"/>
          </a:solidFill>
        </p:spPr>
      </p:sp>
      <p:sp>
        <p:nvSpPr>
          <p:cNvPr name="AutoShape 6" id="6"/>
          <p:cNvSpPr/>
          <p:nvPr/>
        </p:nvSpPr>
        <p:spPr>
          <a:xfrm rot="0">
            <a:off x="7018434" y="5301315"/>
            <a:ext cx="315022" cy="333692"/>
          </a:xfrm>
          <a:prstGeom prst="rect">
            <a:avLst/>
          </a:prstGeom>
          <a:solidFill>
            <a:srgbClr val="2E414D"/>
          </a:solidFill>
        </p:spPr>
      </p:sp>
      <p:sp>
        <p:nvSpPr>
          <p:cNvPr name="AutoShape 7" id="7"/>
          <p:cNvSpPr/>
          <p:nvPr/>
        </p:nvSpPr>
        <p:spPr>
          <a:xfrm rot="0">
            <a:off x="-232433" y="1028700"/>
            <a:ext cx="5639230" cy="205258"/>
          </a:xfrm>
          <a:prstGeom prst="rect">
            <a:avLst/>
          </a:prstGeom>
          <a:solidFill>
            <a:srgbClr val="C3EBE2"/>
          </a:solidFill>
        </p:spPr>
      </p:sp>
      <p:sp>
        <p:nvSpPr>
          <p:cNvPr name="TextBox 8" id="8"/>
          <p:cNvSpPr txBox="true"/>
          <p:nvPr/>
        </p:nvSpPr>
        <p:spPr>
          <a:xfrm rot="0">
            <a:off x="193054" y="4725053"/>
            <a:ext cx="6515809" cy="909955"/>
          </a:xfrm>
          <a:prstGeom prst="rect">
            <a:avLst/>
          </a:prstGeom>
        </p:spPr>
        <p:txBody>
          <a:bodyPr anchor="t" rtlCol="false" tIns="0" lIns="0" bIns="0" rIns="0">
            <a:spAutoFit/>
          </a:bodyPr>
          <a:lstStyle/>
          <a:p>
            <a:pPr>
              <a:lnSpc>
                <a:spcPts val="7280"/>
              </a:lnSpc>
            </a:pPr>
            <a:r>
              <a:rPr lang="en-US" b="true" sz="5600" i="false" spc="168">
                <a:solidFill>
                  <a:srgbClr val="FAFEFF"/>
                </a:solidFill>
                <a:latin typeface="Open Sans Light"/>
              </a:rPr>
              <a:t>B Vitamins</a:t>
            </a:r>
          </a:p>
        </p:txBody>
      </p:sp>
      <p:grpSp>
        <p:nvGrpSpPr>
          <p:cNvPr name="Group 9" id="9"/>
          <p:cNvGrpSpPr/>
          <p:nvPr/>
        </p:nvGrpSpPr>
        <p:grpSpPr>
          <a:xfrm rot="0">
            <a:off x="7753583" y="603696"/>
            <a:ext cx="9322003" cy="3756036"/>
            <a:chOff x="0" y="0"/>
            <a:chExt cx="12429338" cy="5008048"/>
          </a:xfrm>
        </p:grpSpPr>
        <p:sp>
          <p:nvSpPr>
            <p:cNvPr name="TextBox 10" id="10"/>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BENEFITS</a:t>
              </a:r>
            </a:p>
          </p:txBody>
        </p:sp>
        <p:sp>
          <p:nvSpPr>
            <p:cNvPr name="TextBox 11" id="11"/>
            <p:cNvSpPr txBox="true"/>
            <p:nvPr/>
          </p:nvSpPr>
          <p:spPr>
            <a:xfrm rot="0">
              <a:off x="0" y="1092003"/>
              <a:ext cx="12429338" cy="39160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Depression/Anxiety</a:t>
              </a:r>
            </a:p>
            <a:p>
              <a:pPr marL="429260" indent="-214630" lvl="1">
                <a:lnSpc>
                  <a:spcPts val="3900"/>
                </a:lnSpc>
                <a:buFont typeface="Arial"/>
                <a:buChar char="•"/>
              </a:pPr>
              <a:r>
                <a:rPr lang="en-US" b="false" sz="2600" i="false" spc="26">
                  <a:solidFill>
                    <a:srgbClr val="000000"/>
                  </a:solidFill>
                  <a:latin typeface="Open Sans"/>
                </a:rPr>
                <a:t>Cognition </a:t>
              </a:r>
            </a:p>
            <a:p>
              <a:pPr marL="429260" indent="-214630" lvl="1">
                <a:lnSpc>
                  <a:spcPts val="3900"/>
                </a:lnSpc>
                <a:buFont typeface="Arial"/>
                <a:buChar char="•"/>
              </a:pPr>
              <a:r>
                <a:rPr lang="en-US" b="false" sz="2600" i="false" spc="26">
                  <a:solidFill>
                    <a:srgbClr val="000000"/>
                  </a:solidFill>
                  <a:latin typeface="Open Sans"/>
                </a:rPr>
                <a:t>Dysthymia </a:t>
              </a:r>
            </a:p>
            <a:p>
              <a:pPr marL="429260" indent="-214630" lvl="1">
                <a:lnSpc>
                  <a:spcPts val="3900"/>
                </a:lnSpc>
                <a:buFont typeface="Arial"/>
                <a:buChar char="•"/>
              </a:pPr>
              <a:r>
                <a:rPr lang="en-US" b="false" sz="2600" i="false" spc="26">
                  <a:solidFill>
                    <a:srgbClr val="000000"/>
                  </a:solidFill>
                  <a:latin typeface="Open Sans"/>
                </a:rPr>
                <a:t>May help with </a:t>
              </a:r>
            </a:p>
            <a:p>
              <a:pPr marL="858520" indent="-286173" lvl="2">
                <a:lnSpc>
                  <a:spcPts val="3900"/>
                </a:lnSpc>
                <a:buFont typeface="Arial"/>
                <a:buChar char="⚬"/>
              </a:pPr>
              <a:r>
                <a:rPr lang="en-US" b="false" sz="2600" i="false" spc="26">
                  <a:solidFill>
                    <a:srgbClr val="000000"/>
                  </a:solidFill>
                  <a:latin typeface="Open Sans"/>
                </a:rPr>
                <a:t>ADHD/ADD</a:t>
              </a:r>
            </a:p>
            <a:p>
              <a:pPr marL="858520" indent="-286173" lvl="2">
                <a:lnSpc>
                  <a:spcPts val="3900"/>
                </a:lnSpc>
                <a:buFont typeface="Arial"/>
                <a:buChar char="⚬"/>
              </a:pPr>
              <a:r>
                <a:rPr lang="en-US" b="false" sz="2600" i="false" spc="26">
                  <a:solidFill>
                    <a:srgbClr val="000000"/>
                  </a:solidFill>
                  <a:latin typeface="Open Sans"/>
                </a:rPr>
                <a:t>Anxiety</a:t>
              </a:r>
            </a:p>
          </p:txBody>
        </p:sp>
      </p:grpSp>
      <p:sp>
        <p:nvSpPr>
          <p:cNvPr name="TextBox 12" id="12"/>
          <p:cNvSpPr txBox="true"/>
          <p:nvPr/>
        </p:nvSpPr>
        <p:spPr>
          <a:xfrm rot="0">
            <a:off x="7753583" y="7785735"/>
            <a:ext cx="9322003" cy="481965"/>
          </a:xfrm>
          <a:prstGeom prst="rect">
            <a:avLst/>
          </a:prstGeom>
        </p:spPr>
        <p:txBody>
          <a:bodyPr anchor="t" rtlCol="false" tIns="0" lIns="0" bIns="0" rIns="0">
            <a:spAutoFit/>
          </a:bodyPr>
          <a:lstStyle/>
          <a:p>
            <a:pPr>
              <a:lnSpc>
                <a:spcPts val="3900"/>
              </a:lnSpc>
            </a:pPr>
          </a:p>
        </p:txBody>
      </p:sp>
      <p:sp>
        <p:nvSpPr>
          <p:cNvPr name="TextBox 13" id="13"/>
          <p:cNvSpPr txBox="true"/>
          <p:nvPr/>
        </p:nvSpPr>
        <p:spPr>
          <a:xfrm rot="0">
            <a:off x="9144000" y="4907280"/>
            <a:ext cx="0" cy="415290"/>
          </a:xfrm>
          <a:prstGeom prst="rect">
            <a:avLst/>
          </a:prstGeom>
        </p:spPr>
        <p:txBody>
          <a:bodyPr anchor="t" rtlCol="false" tIns="0" lIns="0" bIns="0" rIns="0">
            <a:spAutoFit/>
          </a:bodyPr>
          <a:lstStyle/>
          <a:p>
            <a:pPr algn="ctr">
              <a:lnSpc>
                <a:spcPts val="3359"/>
              </a:lnSpc>
              <a:spcBef>
                <a:spcPct val="0"/>
              </a:spcBef>
            </a:pPr>
          </a:p>
        </p:txBody>
      </p:sp>
      <p:grpSp>
        <p:nvGrpSpPr>
          <p:cNvPr name="Group 14" id="14"/>
          <p:cNvGrpSpPr/>
          <p:nvPr/>
        </p:nvGrpSpPr>
        <p:grpSpPr>
          <a:xfrm rot="0">
            <a:off x="7753583" y="5143500"/>
            <a:ext cx="9322003" cy="2270136"/>
            <a:chOff x="0" y="0"/>
            <a:chExt cx="12429338" cy="3026848"/>
          </a:xfrm>
        </p:grpSpPr>
        <p:sp>
          <p:nvSpPr>
            <p:cNvPr name="TextBox 15" id="15"/>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INTAKE</a:t>
              </a:r>
            </a:p>
          </p:txBody>
        </p:sp>
        <p:sp>
          <p:nvSpPr>
            <p:cNvPr name="TextBox 16" id="16"/>
            <p:cNvSpPr txBox="true"/>
            <p:nvPr/>
          </p:nvSpPr>
          <p:spPr>
            <a:xfrm rot="0">
              <a:off x="0" y="1092003"/>
              <a:ext cx="12429338" cy="19348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F</a:t>
              </a:r>
              <a:r>
                <a:rPr lang="en-US" b="false" sz="2600" i="false" spc="26">
                  <a:solidFill>
                    <a:srgbClr val="2E414D"/>
                  </a:solidFill>
                  <a:latin typeface="Open Sans"/>
                </a:rPr>
                <a:t>ew mcg to 100mg, 50 mg standard dose</a:t>
              </a:r>
            </a:p>
            <a:p>
              <a:pPr marL="858520" indent="-286173" lvl="2">
                <a:lnSpc>
                  <a:spcPts val="3900"/>
                </a:lnSpc>
                <a:buFont typeface="Arial"/>
                <a:buChar char="⚬"/>
              </a:pPr>
              <a:r>
                <a:rPr lang="en-US" b="false" sz="2600" i="false" spc="26">
                  <a:solidFill>
                    <a:srgbClr val="2E414D"/>
                  </a:solidFill>
                  <a:latin typeface="Open Sans"/>
                </a:rPr>
                <a:t>S</a:t>
              </a:r>
              <a:r>
                <a:rPr lang="en-US" b="false" sz="2600" i="false" spc="26">
                  <a:solidFill>
                    <a:srgbClr val="2E414D"/>
                  </a:solidFill>
                  <a:latin typeface="Open Sans"/>
                </a:rPr>
                <a:t>ynergy with adequate omega-3's </a:t>
              </a:r>
              <a:r>
                <a:rPr lang="en-US" b="false" sz="2600" i="false" spc="26">
                  <a:solidFill>
                    <a:srgbClr val="000000"/>
                  </a:solidFill>
                  <a:latin typeface="Open Sans"/>
                </a:rPr>
                <a:t>l</a:t>
              </a:r>
            </a:p>
            <a:p>
              <a:pPr marL="858520" indent="-286173" lvl="2">
                <a:lnSpc>
                  <a:spcPts val="3900"/>
                </a:lnSpc>
                <a:buFont typeface="Arial"/>
                <a:buChar char="⚬"/>
              </a:pPr>
              <a:r>
                <a:rPr lang="en-US" b="false" sz="2600" i="false" spc="26">
                  <a:solidFill>
                    <a:srgbClr val="000000"/>
                  </a:solidFill>
                  <a:latin typeface="Open Sans"/>
                </a:rPr>
                <a:t>125-300mg @bed time</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sp>
        <p:nvSpPr>
          <p:cNvPr name="AutoShape 2" id="2"/>
          <p:cNvSpPr/>
          <p:nvPr/>
        </p:nvSpPr>
        <p:spPr>
          <a:xfrm rot="0">
            <a:off x="876580" y="9053042"/>
            <a:ext cx="5639230" cy="205258"/>
          </a:xfrm>
          <a:prstGeom prst="rect">
            <a:avLst/>
          </a:prstGeom>
          <a:solidFill>
            <a:srgbClr val="C3EBE2"/>
          </a:solidFill>
        </p:spPr>
      </p:sp>
      <p:sp>
        <p:nvSpPr>
          <p:cNvPr name="AutoShape 3" id="3"/>
          <p:cNvSpPr/>
          <p:nvPr/>
        </p:nvSpPr>
        <p:spPr>
          <a:xfrm rot="0">
            <a:off x="6257833" y="-188262"/>
            <a:ext cx="12313504" cy="10663524"/>
          </a:xfrm>
          <a:prstGeom prst="rect">
            <a:avLst/>
          </a:prstGeom>
          <a:solidFill>
            <a:srgbClr val="C3EBE2"/>
          </a:solidFill>
        </p:spPr>
      </p:sp>
      <p:sp>
        <p:nvSpPr>
          <p:cNvPr name="AutoShape 4" id="4"/>
          <p:cNvSpPr/>
          <p:nvPr/>
        </p:nvSpPr>
        <p:spPr>
          <a:xfrm rot="0">
            <a:off x="7018434" y="728367"/>
            <a:ext cx="315022" cy="300333"/>
          </a:xfrm>
          <a:prstGeom prst="rect">
            <a:avLst/>
          </a:prstGeom>
          <a:solidFill>
            <a:srgbClr val="2E414D"/>
          </a:solidFill>
        </p:spPr>
      </p:sp>
      <p:sp>
        <p:nvSpPr>
          <p:cNvPr name="AutoShape 5" id="5"/>
          <p:cNvSpPr/>
          <p:nvPr/>
        </p:nvSpPr>
        <p:spPr>
          <a:xfrm rot="0">
            <a:off x="7018434" y="5301315"/>
            <a:ext cx="315022" cy="333692"/>
          </a:xfrm>
          <a:prstGeom prst="rect">
            <a:avLst/>
          </a:prstGeom>
          <a:solidFill>
            <a:srgbClr val="2E414D"/>
          </a:solidFill>
        </p:spPr>
      </p:sp>
      <p:sp>
        <p:nvSpPr>
          <p:cNvPr name="AutoShape 6" id="6"/>
          <p:cNvSpPr/>
          <p:nvPr/>
        </p:nvSpPr>
        <p:spPr>
          <a:xfrm rot="0">
            <a:off x="-232433" y="1028700"/>
            <a:ext cx="5639230" cy="205258"/>
          </a:xfrm>
          <a:prstGeom prst="rect">
            <a:avLst/>
          </a:prstGeom>
          <a:solidFill>
            <a:srgbClr val="C3EBE2"/>
          </a:solidFill>
        </p:spPr>
      </p:sp>
      <p:sp>
        <p:nvSpPr>
          <p:cNvPr name="AutoShape 7" id="7"/>
          <p:cNvSpPr/>
          <p:nvPr/>
        </p:nvSpPr>
        <p:spPr>
          <a:xfrm rot="0">
            <a:off x="7018434" y="7246790"/>
            <a:ext cx="315022" cy="333692"/>
          </a:xfrm>
          <a:prstGeom prst="rect">
            <a:avLst/>
          </a:prstGeom>
          <a:solidFill>
            <a:srgbClr val="2E414D"/>
          </a:solidFill>
        </p:spPr>
      </p:sp>
      <p:pic>
        <p:nvPicPr>
          <p:cNvPr name="Picture 8" id="8"/>
          <p:cNvPicPr>
            <a:picLocks noChangeAspect="true"/>
          </p:cNvPicPr>
          <p:nvPr/>
        </p:nvPicPr>
        <p:blipFill>
          <a:blip r:embed="rId3">
            <a:alphaModFix amt="32999"/>
          </a:blip>
          <a:srcRect l="0" t="0" r="0" b="0"/>
          <a:stretch>
            <a:fillRect/>
          </a:stretch>
        </p:blipFill>
        <p:spPr>
          <a:xfrm flipH="false" flipV="false" rot="0">
            <a:off x="-325847" y="1028700"/>
            <a:ext cx="6583680" cy="8229600"/>
          </a:xfrm>
          <a:prstGeom prst="rect">
            <a:avLst/>
          </a:prstGeom>
        </p:spPr>
      </p:pic>
      <p:sp>
        <p:nvSpPr>
          <p:cNvPr name="TextBox 9" id="9"/>
          <p:cNvSpPr txBox="true"/>
          <p:nvPr/>
        </p:nvSpPr>
        <p:spPr>
          <a:xfrm rot="0">
            <a:off x="193054" y="4725053"/>
            <a:ext cx="6515809" cy="909955"/>
          </a:xfrm>
          <a:prstGeom prst="rect">
            <a:avLst/>
          </a:prstGeom>
        </p:spPr>
        <p:txBody>
          <a:bodyPr anchor="t" rtlCol="false" tIns="0" lIns="0" bIns="0" rIns="0">
            <a:spAutoFit/>
          </a:bodyPr>
          <a:lstStyle/>
          <a:p>
            <a:pPr>
              <a:lnSpc>
                <a:spcPts val="7280"/>
              </a:lnSpc>
            </a:pPr>
            <a:r>
              <a:rPr lang="en-US" b="true" sz="5600" i="false" spc="168">
                <a:solidFill>
                  <a:srgbClr val="FAFEFF"/>
                </a:solidFill>
                <a:latin typeface="Open Sans Light"/>
              </a:rPr>
              <a:t>Vitamin JOY</a:t>
            </a:r>
          </a:p>
        </p:txBody>
      </p:sp>
      <p:grpSp>
        <p:nvGrpSpPr>
          <p:cNvPr name="Group 10" id="10"/>
          <p:cNvGrpSpPr/>
          <p:nvPr/>
        </p:nvGrpSpPr>
        <p:grpSpPr>
          <a:xfrm rot="0">
            <a:off x="7753583" y="603696"/>
            <a:ext cx="9322003" cy="2765436"/>
            <a:chOff x="0" y="0"/>
            <a:chExt cx="12429338" cy="3687248"/>
          </a:xfrm>
        </p:grpSpPr>
        <p:sp>
          <p:nvSpPr>
            <p:cNvPr name="TextBox 11" id="11"/>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BENEFITS</a:t>
              </a:r>
            </a:p>
          </p:txBody>
        </p:sp>
        <p:sp>
          <p:nvSpPr>
            <p:cNvPr name="TextBox 12" id="12"/>
            <p:cNvSpPr txBox="true"/>
            <p:nvPr/>
          </p:nvSpPr>
          <p:spPr>
            <a:xfrm rot="0">
              <a:off x="0" y="1092003"/>
              <a:ext cx="12429338" cy="25952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Food freedom</a:t>
              </a:r>
            </a:p>
            <a:p>
              <a:pPr marL="429260" indent="-214630" lvl="1">
                <a:lnSpc>
                  <a:spcPts val="3900"/>
                </a:lnSpc>
                <a:buFont typeface="Arial"/>
                <a:buChar char="•"/>
              </a:pPr>
              <a:r>
                <a:rPr lang="en-US" b="false" sz="2600" i="false" spc="26">
                  <a:solidFill>
                    <a:srgbClr val="000000"/>
                  </a:solidFill>
                  <a:latin typeface="Open Sans"/>
                </a:rPr>
                <a:t>Weight stabilization</a:t>
              </a:r>
            </a:p>
            <a:p>
              <a:pPr marL="429260" indent="-214630" lvl="1">
                <a:lnSpc>
                  <a:spcPts val="3900"/>
                </a:lnSpc>
                <a:buFont typeface="Arial"/>
                <a:buChar char="•"/>
              </a:pPr>
              <a:r>
                <a:rPr lang="en-US" b="false" sz="2600" i="false" spc="26">
                  <a:solidFill>
                    <a:srgbClr val="000000"/>
                  </a:solidFill>
                  <a:latin typeface="Open Sans"/>
                </a:rPr>
                <a:t>Reduces risk of eating disorders</a:t>
              </a:r>
            </a:p>
            <a:p>
              <a:pPr marL="429260" indent="-214630" lvl="1">
                <a:lnSpc>
                  <a:spcPts val="3900"/>
                </a:lnSpc>
                <a:buFont typeface="Arial"/>
                <a:buChar char="•"/>
              </a:pPr>
              <a:r>
                <a:rPr lang="en-US" b="false" sz="2600" i="false" spc="26">
                  <a:solidFill>
                    <a:srgbClr val="000000"/>
                  </a:solidFill>
                  <a:latin typeface="Open Sans"/>
                </a:rPr>
                <a:t>Flexible eating</a:t>
              </a:r>
            </a:p>
          </p:txBody>
        </p:sp>
      </p:grpSp>
      <p:sp>
        <p:nvSpPr>
          <p:cNvPr name="TextBox 13" id="13"/>
          <p:cNvSpPr txBox="true"/>
          <p:nvPr/>
        </p:nvSpPr>
        <p:spPr>
          <a:xfrm rot="0">
            <a:off x="7753583" y="7785735"/>
            <a:ext cx="9322003" cy="481965"/>
          </a:xfrm>
          <a:prstGeom prst="rect">
            <a:avLst/>
          </a:prstGeom>
        </p:spPr>
        <p:txBody>
          <a:bodyPr anchor="t" rtlCol="false" tIns="0" lIns="0" bIns="0" rIns="0">
            <a:spAutoFit/>
          </a:bodyPr>
          <a:lstStyle/>
          <a:p>
            <a:pPr>
              <a:lnSpc>
                <a:spcPts val="3900"/>
              </a:lnSpc>
            </a:pPr>
          </a:p>
        </p:txBody>
      </p:sp>
      <p:sp>
        <p:nvSpPr>
          <p:cNvPr name="TextBox 14" id="14"/>
          <p:cNvSpPr txBox="true"/>
          <p:nvPr/>
        </p:nvSpPr>
        <p:spPr>
          <a:xfrm rot="0">
            <a:off x="9144000" y="4907280"/>
            <a:ext cx="0" cy="415290"/>
          </a:xfrm>
          <a:prstGeom prst="rect">
            <a:avLst/>
          </a:prstGeom>
        </p:spPr>
        <p:txBody>
          <a:bodyPr anchor="t" rtlCol="false" tIns="0" lIns="0" bIns="0" rIns="0">
            <a:spAutoFit/>
          </a:bodyPr>
          <a:lstStyle/>
          <a:p>
            <a:pPr algn="ctr">
              <a:lnSpc>
                <a:spcPts val="3359"/>
              </a:lnSpc>
              <a:spcBef>
                <a:spcPct val="0"/>
              </a:spcBef>
            </a:pPr>
          </a:p>
        </p:txBody>
      </p:sp>
      <p:grpSp>
        <p:nvGrpSpPr>
          <p:cNvPr name="Group 15" id="15"/>
          <p:cNvGrpSpPr/>
          <p:nvPr/>
        </p:nvGrpSpPr>
        <p:grpSpPr>
          <a:xfrm rot="0">
            <a:off x="7753583" y="3647135"/>
            <a:ext cx="9322003" cy="2765436"/>
            <a:chOff x="0" y="0"/>
            <a:chExt cx="12429338" cy="3687248"/>
          </a:xfrm>
        </p:grpSpPr>
        <p:sp>
          <p:nvSpPr>
            <p:cNvPr name="TextBox 16" id="16"/>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INTAKE</a:t>
              </a:r>
            </a:p>
          </p:txBody>
        </p:sp>
        <p:sp>
          <p:nvSpPr>
            <p:cNvPr name="TextBox 17" id="17"/>
            <p:cNvSpPr txBox="true"/>
            <p:nvPr/>
          </p:nvSpPr>
          <p:spPr>
            <a:xfrm rot="0">
              <a:off x="0" y="1092003"/>
              <a:ext cx="12429338" cy="25952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000000"/>
                  </a:solidFill>
                  <a:latin typeface="Open Sans"/>
                </a:rPr>
                <a:t>Daily</a:t>
              </a:r>
            </a:p>
            <a:p>
              <a:pPr marL="858520" indent="-286173" lvl="2">
                <a:lnSpc>
                  <a:spcPts val="3900"/>
                </a:lnSpc>
                <a:buFont typeface="Arial"/>
                <a:buChar char="⚬"/>
              </a:pPr>
              <a:r>
                <a:rPr lang="en-US" b="false" sz="2600" i="false" spc="26">
                  <a:solidFill>
                    <a:srgbClr val="000000"/>
                  </a:solidFill>
                  <a:latin typeface="Open Sans"/>
                </a:rPr>
                <a:t>guided by hunger and cravings</a:t>
              </a:r>
            </a:p>
            <a:p>
              <a:pPr marL="858520" indent="-286173" lvl="2">
                <a:lnSpc>
                  <a:spcPts val="3900"/>
                </a:lnSpc>
                <a:buFont typeface="Arial"/>
                <a:buChar char="⚬"/>
              </a:pPr>
              <a:r>
                <a:rPr lang="en-US" b="false" sz="2600" i="false" spc="26">
                  <a:solidFill>
                    <a:srgbClr val="000000"/>
                  </a:solidFill>
                  <a:latin typeface="Open Sans"/>
                </a:rPr>
                <a:t>eaten with awareness</a:t>
              </a:r>
            </a:p>
            <a:p>
              <a:pPr marL="858520" indent="-286173" lvl="2">
                <a:lnSpc>
                  <a:spcPts val="3900"/>
                </a:lnSpc>
                <a:buFont typeface="Arial"/>
                <a:buChar char="⚬"/>
              </a:pPr>
              <a:r>
                <a:rPr lang="en-US" b="false" sz="2600" i="false" spc="26">
                  <a:solidFill>
                    <a:srgbClr val="000000"/>
                  </a:solidFill>
                  <a:latin typeface="Open Sans"/>
                </a:rPr>
                <a:t>contains no traces of guilt, morality, or shame</a:t>
              </a:r>
            </a:p>
          </p:txBody>
        </p:sp>
      </p:grpSp>
      <p:grpSp>
        <p:nvGrpSpPr>
          <p:cNvPr name="Group 18" id="18"/>
          <p:cNvGrpSpPr/>
          <p:nvPr/>
        </p:nvGrpSpPr>
        <p:grpSpPr>
          <a:xfrm rot="0">
            <a:off x="7753583" y="6988164"/>
            <a:ext cx="9322003" cy="1279536"/>
            <a:chOff x="0" y="0"/>
            <a:chExt cx="12429338" cy="1706048"/>
          </a:xfrm>
        </p:grpSpPr>
        <p:sp>
          <p:nvSpPr>
            <p:cNvPr name="TextBox 19" id="19"/>
            <p:cNvSpPr txBox="true"/>
            <p:nvPr/>
          </p:nvSpPr>
          <p:spPr>
            <a:xfrm rot="0">
              <a:off x="0" y="0"/>
              <a:ext cx="12429338"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FOOD SOURCES</a:t>
              </a:r>
            </a:p>
          </p:txBody>
        </p:sp>
        <p:sp>
          <p:nvSpPr>
            <p:cNvPr name="TextBox 20" id="20"/>
            <p:cNvSpPr txBox="true"/>
            <p:nvPr/>
          </p:nvSpPr>
          <p:spPr>
            <a:xfrm rot="0">
              <a:off x="0" y="1092003"/>
              <a:ext cx="12429338" cy="614045"/>
            </a:xfrm>
            <a:prstGeom prst="rect">
              <a:avLst/>
            </a:prstGeom>
          </p:spPr>
          <p:txBody>
            <a:bodyPr anchor="t" rtlCol="false" tIns="0" lIns="0" bIns="0" rIns="0">
              <a:spAutoFit/>
            </a:bodyPr>
            <a:lstStyle/>
            <a:p>
              <a:pPr marL="429260" indent="-214630" lvl="1">
                <a:lnSpc>
                  <a:spcPts val="3900"/>
                </a:lnSpc>
                <a:buFont typeface="Arial"/>
                <a:buChar char="•"/>
              </a:pPr>
              <a:r>
                <a:rPr lang="en-US" b="false" sz="2600" i="false" spc="26">
                  <a:solidFill>
                    <a:srgbClr val="2E414D"/>
                  </a:solidFill>
                  <a:latin typeface="Open Sans"/>
                </a:rPr>
                <a:t>All food &amp; no food, depending on the eater</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2E414D"/>
        </a:solidFill>
      </p:bgPr>
    </p:bg>
    <p:spTree>
      <p:nvGrpSpPr>
        <p:cNvPr id="1" name=""/>
        <p:cNvGrpSpPr/>
        <p:nvPr/>
      </p:nvGrpSpPr>
      <p:grpSpPr>
        <a:xfrm>
          <a:off x="0" y="0"/>
          <a:ext cx="0" cy="0"/>
          <a:chOff x="0" y="0"/>
          <a:chExt cx="0" cy="0"/>
        </a:xfrm>
      </p:grpSpPr>
      <p:sp>
        <p:nvSpPr>
          <p:cNvPr name="AutoShape 2" id="2"/>
          <p:cNvSpPr/>
          <p:nvPr/>
        </p:nvSpPr>
        <p:spPr>
          <a:xfrm rot="0">
            <a:off x="0" y="-190500"/>
            <a:ext cx="3374053" cy="10858500"/>
          </a:xfrm>
          <a:prstGeom prst="rect">
            <a:avLst/>
          </a:prstGeom>
          <a:solidFill>
            <a:srgbClr val="C3EBE2"/>
          </a:solidFill>
        </p:spPr>
      </p:sp>
      <p:sp>
        <p:nvSpPr>
          <p:cNvPr name="AutoShape 3" id="3"/>
          <p:cNvSpPr/>
          <p:nvPr/>
        </p:nvSpPr>
        <p:spPr>
          <a:xfrm rot="0">
            <a:off x="4358356" y="1028700"/>
            <a:ext cx="3809196" cy="209550"/>
          </a:xfrm>
          <a:prstGeom prst="rect">
            <a:avLst/>
          </a:prstGeom>
          <a:solidFill>
            <a:srgbClr val="C3EBE2"/>
          </a:solidFill>
        </p:spPr>
      </p:sp>
      <p:sp>
        <p:nvSpPr>
          <p:cNvPr name="AutoShape 4" id="4"/>
          <p:cNvSpPr/>
          <p:nvPr/>
        </p:nvSpPr>
        <p:spPr>
          <a:xfrm rot="0">
            <a:off x="8907414" y="1028700"/>
            <a:ext cx="3809196" cy="209550"/>
          </a:xfrm>
          <a:prstGeom prst="rect">
            <a:avLst/>
          </a:prstGeom>
          <a:solidFill>
            <a:srgbClr val="C3EBE2"/>
          </a:solidFill>
        </p:spPr>
      </p:sp>
      <p:sp>
        <p:nvSpPr>
          <p:cNvPr name="AutoShape 5" id="5"/>
          <p:cNvSpPr/>
          <p:nvPr/>
        </p:nvSpPr>
        <p:spPr>
          <a:xfrm rot="0">
            <a:off x="13450104" y="1028700"/>
            <a:ext cx="3809196" cy="209550"/>
          </a:xfrm>
          <a:prstGeom prst="rect">
            <a:avLst/>
          </a:prstGeom>
          <a:solidFill>
            <a:srgbClr val="C3EBE2"/>
          </a:solidFill>
        </p:spPr>
      </p:sp>
      <p:pic>
        <p:nvPicPr>
          <p:cNvPr name="Picture 6" id="6"/>
          <p:cNvPicPr>
            <a:picLocks noChangeAspect="true"/>
          </p:cNvPicPr>
          <p:nvPr/>
        </p:nvPicPr>
        <p:blipFill>
          <a:blip r:embed="rId3"/>
          <a:srcRect l="24797" t="1239" r="0" b="0"/>
          <a:stretch>
            <a:fillRect/>
          </a:stretch>
        </p:blipFill>
        <p:spPr>
          <a:xfrm flipH="false" flipV="false" rot="0">
            <a:off x="4359907" y="1238250"/>
            <a:ext cx="3807645" cy="4087841"/>
          </a:xfrm>
          <a:prstGeom prst="rect">
            <a:avLst/>
          </a:prstGeom>
        </p:spPr>
      </p:pic>
      <p:pic>
        <p:nvPicPr>
          <p:cNvPr name="Picture 7" id="7"/>
          <p:cNvPicPr>
            <a:picLocks noChangeAspect="true"/>
          </p:cNvPicPr>
          <p:nvPr/>
        </p:nvPicPr>
        <p:blipFill>
          <a:blip r:embed="rId4"/>
          <a:srcRect l="27674" t="5261" r="16507" b="4829"/>
          <a:stretch>
            <a:fillRect/>
          </a:stretch>
        </p:blipFill>
        <p:spPr>
          <a:xfrm flipH="false" flipV="false" rot="0">
            <a:off x="8907414" y="1238250"/>
            <a:ext cx="3809196" cy="4087841"/>
          </a:xfrm>
          <a:prstGeom prst="rect">
            <a:avLst/>
          </a:prstGeom>
        </p:spPr>
      </p:pic>
      <p:pic>
        <p:nvPicPr>
          <p:cNvPr name="Picture 8" id="8"/>
          <p:cNvPicPr>
            <a:picLocks noChangeAspect="true"/>
          </p:cNvPicPr>
          <p:nvPr/>
        </p:nvPicPr>
        <p:blipFill>
          <a:blip r:embed="rId5"/>
          <a:srcRect l="8877" t="20341" r="10330" b="0"/>
          <a:stretch>
            <a:fillRect/>
          </a:stretch>
        </p:blipFill>
        <p:spPr>
          <a:xfrm flipH="false" flipV="false" rot="0">
            <a:off x="13450104" y="1238250"/>
            <a:ext cx="3809196" cy="4087841"/>
          </a:xfrm>
          <a:prstGeom prst="rect">
            <a:avLst/>
          </a:prstGeom>
        </p:spPr>
      </p:pic>
      <p:grpSp>
        <p:nvGrpSpPr>
          <p:cNvPr name="Group 9" id="9"/>
          <p:cNvGrpSpPr/>
          <p:nvPr/>
        </p:nvGrpSpPr>
        <p:grpSpPr>
          <a:xfrm rot="0">
            <a:off x="4358356" y="5866456"/>
            <a:ext cx="3807645" cy="4227699"/>
            <a:chOff x="0" y="0"/>
            <a:chExt cx="5076860" cy="5636932"/>
          </a:xfrm>
        </p:grpSpPr>
        <p:sp>
          <p:nvSpPr>
            <p:cNvPr name="TextBox 10" id="10"/>
            <p:cNvSpPr txBox="true"/>
            <p:nvPr/>
          </p:nvSpPr>
          <p:spPr>
            <a:xfrm rot="0">
              <a:off x="0" y="-66675"/>
              <a:ext cx="5076860" cy="3151928"/>
            </a:xfrm>
            <a:prstGeom prst="rect">
              <a:avLst/>
            </a:prstGeom>
          </p:spPr>
          <p:txBody>
            <a:bodyPr anchor="t" rtlCol="false" tIns="0" lIns="0" bIns="0" rIns="0">
              <a:spAutoFit/>
            </a:bodyPr>
            <a:lstStyle/>
            <a:p>
              <a:pPr algn="ctr">
                <a:lnSpc>
                  <a:spcPts val="4759"/>
                </a:lnSpc>
              </a:pPr>
              <a:r>
                <a:rPr lang="en-US" b="false" sz="3400" i="true" spc="102">
                  <a:solidFill>
                    <a:srgbClr val="FAFEFF"/>
                  </a:solidFill>
                  <a:latin typeface="Open Sans"/>
                </a:rPr>
                <a:t>1. </a:t>
              </a:r>
              <a:r>
                <a:rPr lang="en-US" b="false" sz="3399" i="true" spc="101">
                  <a:solidFill>
                    <a:srgbClr val="FAFEFF"/>
                  </a:solidFill>
                  <a:latin typeface="Open Sans"/>
                </a:rPr>
                <a:t>Your brain needs quality nutrition to be at its best.</a:t>
              </a:r>
            </a:p>
          </p:txBody>
        </p:sp>
        <p:sp>
          <p:nvSpPr>
            <p:cNvPr name="TextBox 11" id="11"/>
            <p:cNvSpPr txBox="true"/>
            <p:nvPr/>
          </p:nvSpPr>
          <p:spPr>
            <a:xfrm rot="0">
              <a:off x="0" y="3702087"/>
              <a:ext cx="5076860" cy="1934845"/>
            </a:xfrm>
            <a:prstGeom prst="rect">
              <a:avLst/>
            </a:prstGeom>
          </p:spPr>
          <p:txBody>
            <a:bodyPr anchor="t" rtlCol="false" tIns="0" lIns="0" bIns="0" rIns="0">
              <a:spAutoFit/>
            </a:bodyPr>
            <a:lstStyle/>
            <a:p>
              <a:pPr algn="ctr">
                <a:lnSpc>
                  <a:spcPts val="3900"/>
                </a:lnSpc>
              </a:pPr>
              <a:r>
                <a:rPr lang="en-US" b="false" sz="2600" i="false" spc="26">
                  <a:solidFill>
                    <a:srgbClr val="FAFEFF"/>
                  </a:solidFill>
                  <a:latin typeface="Open Sans"/>
                </a:rPr>
                <a:t>What you eat and drink affects your brain structure &amp; function</a:t>
              </a:r>
            </a:p>
          </p:txBody>
        </p:sp>
      </p:grpSp>
      <p:sp>
        <p:nvSpPr>
          <p:cNvPr name="TextBox 12" id="12"/>
          <p:cNvSpPr txBox="true"/>
          <p:nvPr/>
        </p:nvSpPr>
        <p:spPr>
          <a:xfrm rot="-5400000">
            <a:off x="-2488522" y="4625551"/>
            <a:ext cx="8293948" cy="971550"/>
          </a:xfrm>
          <a:prstGeom prst="rect">
            <a:avLst/>
          </a:prstGeom>
        </p:spPr>
        <p:txBody>
          <a:bodyPr anchor="t" rtlCol="false" tIns="0" lIns="0" bIns="0" rIns="0">
            <a:spAutoFit/>
          </a:bodyPr>
          <a:lstStyle/>
          <a:p>
            <a:pPr algn="ctr">
              <a:lnSpc>
                <a:spcPts val="7800"/>
              </a:lnSpc>
            </a:pPr>
            <a:r>
              <a:rPr lang="en-US" b="true" sz="6000" i="false" spc="179">
                <a:solidFill>
                  <a:srgbClr val="2E414D"/>
                </a:solidFill>
                <a:latin typeface="Open Sans Light"/>
              </a:rPr>
              <a:t>Wrap Up</a:t>
            </a:r>
          </a:p>
        </p:txBody>
      </p:sp>
      <p:grpSp>
        <p:nvGrpSpPr>
          <p:cNvPr name="Group 13" id="13"/>
          <p:cNvGrpSpPr/>
          <p:nvPr/>
        </p:nvGrpSpPr>
        <p:grpSpPr>
          <a:xfrm rot="0">
            <a:off x="8908964" y="5866456"/>
            <a:ext cx="3807645" cy="3237099"/>
            <a:chOff x="0" y="0"/>
            <a:chExt cx="5076860" cy="4316132"/>
          </a:xfrm>
        </p:grpSpPr>
        <p:sp>
          <p:nvSpPr>
            <p:cNvPr name="TextBox 14" id="14"/>
            <p:cNvSpPr txBox="true"/>
            <p:nvPr/>
          </p:nvSpPr>
          <p:spPr>
            <a:xfrm rot="0">
              <a:off x="0" y="-66675"/>
              <a:ext cx="5076860" cy="3151928"/>
            </a:xfrm>
            <a:prstGeom prst="rect">
              <a:avLst/>
            </a:prstGeom>
          </p:spPr>
          <p:txBody>
            <a:bodyPr anchor="t" rtlCol="false" tIns="0" lIns="0" bIns="0" rIns="0">
              <a:spAutoFit/>
            </a:bodyPr>
            <a:lstStyle/>
            <a:p>
              <a:pPr algn="ctr">
                <a:lnSpc>
                  <a:spcPts val="4759"/>
                </a:lnSpc>
              </a:pPr>
              <a:r>
                <a:rPr lang="en-US" b="false" sz="3400" i="true" spc="102">
                  <a:solidFill>
                    <a:srgbClr val="FAFEFF"/>
                  </a:solidFill>
                  <a:latin typeface="Open Sans"/>
                </a:rPr>
                <a:t>2. A helthy diet is the foundation to supporting healthy moods.</a:t>
              </a:r>
            </a:p>
          </p:txBody>
        </p:sp>
        <p:sp>
          <p:nvSpPr>
            <p:cNvPr name="TextBox 15" id="15"/>
            <p:cNvSpPr txBox="true"/>
            <p:nvPr/>
          </p:nvSpPr>
          <p:spPr>
            <a:xfrm rot="0">
              <a:off x="0" y="3702087"/>
              <a:ext cx="5076860" cy="614045"/>
            </a:xfrm>
            <a:prstGeom prst="rect">
              <a:avLst/>
            </a:prstGeom>
          </p:spPr>
          <p:txBody>
            <a:bodyPr anchor="t" rtlCol="false" tIns="0" lIns="0" bIns="0" rIns="0">
              <a:spAutoFit/>
            </a:bodyPr>
            <a:lstStyle/>
            <a:p>
              <a:pPr algn="ctr">
                <a:lnSpc>
                  <a:spcPts val="3900"/>
                </a:lnSpc>
              </a:pPr>
              <a:r>
                <a:rPr lang="en-US" b="false" sz="2600" i="false" spc="26">
                  <a:solidFill>
                    <a:srgbClr val="FAFEFF"/>
                  </a:solidFill>
                  <a:latin typeface="Open Sans"/>
                </a:rPr>
                <a:t>Supplement as needed</a:t>
              </a:r>
            </a:p>
          </p:txBody>
        </p:sp>
      </p:grpSp>
      <p:grpSp>
        <p:nvGrpSpPr>
          <p:cNvPr name="Group 16" id="16"/>
          <p:cNvGrpSpPr/>
          <p:nvPr/>
        </p:nvGrpSpPr>
        <p:grpSpPr>
          <a:xfrm rot="0">
            <a:off x="13443737" y="5866456"/>
            <a:ext cx="3807645" cy="3237099"/>
            <a:chOff x="0" y="0"/>
            <a:chExt cx="5076860" cy="4316132"/>
          </a:xfrm>
        </p:grpSpPr>
        <p:sp>
          <p:nvSpPr>
            <p:cNvPr name="TextBox 17" id="17"/>
            <p:cNvSpPr txBox="true"/>
            <p:nvPr/>
          </p:nvSpPr>
          <p:spPr>
            <a:xfrm rot="0">
              <a:off x="0" y="-66675"/>
              <a:ext cx="5076860" cy="3151928"/>
            </a:xfrm>
            <a:prstGeom prst="rect">
              <a:avLst/>
            </a:prstGeom>
          </p:spPr>
          <p:txBody>
            <a:bodyPr anchor="t" rtlCol="false" tIns="0" lIns="0" bIns="0" rIns="0">
              <a:spAutoFit/>
            </a:bodyPr>
            <a:lstStyle/>
            <a:p>
              <a:pPr algn="ctr">
                <a:lnSpc>
                  <a:spcPts val="4759"/>
                </a:lnSpc>
              </a:pPr>
              <a:r>
                <a:rPr lang="en-US" b="false" sz="3400" i="true" spc="102">
                  <a:solidFill>
                    <a:srgbClr val="FAFEFF"/>
                  </a:solidFill>
                  <a:latin typeface="Open Sans"/>
                </a:rPr>
                <a:t>3. It's never too late to nourish your brain with a healthy diet</a:t>
              </a:r>
            </a:p>
          </p:txBody>
        </p:sp>
        <p:sp>
          <p:nvSpPr>
            <p:cNvPr name="TextBox 18" id="18"/>
            <p:cNvSpPr txBox="true"/>
            <p:nvPr/>
          </p:nvSpPr>
          <p:spPr>
            <a:xfrm rot="0">
              <a:off x="0" y="3702087"/>
              <a:ext cx="5076860" cy="614045"/>
            </a:xfrm>
            <a:prstGeom prst="rect">
              <a:avLst/>
            </a:prstGeom>
          </p:spPr>
          <p:txBody>
            <a:bodyPr anchor="t" rtlCol="false" tIns="0" lIns="0" bIns="0" rIns="0">
              <a:spAutoFit/>
            </a:bodyPr>
            <a:lstStyle/>
            <a:p>
              <a:pPr algn="ctr">
                <a:lnSpc>
                  <a:spcPts val="3900"/>
                </a:lnSpc>
              </a:pP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blipFill>
          <a:blip r:embed="rId2"/>
          <a:srcRect l="2591" t="14936" r="1291" b="3963"/>
          <a:stretch>
            <a:fillRect/>
          </a:stretch>
        </a:blipFill>
      </p:bgPr>
    </p:bg>
    <p:spTree>
      <p:nvGrpSpPr>
        <p:cNvPr id="1" name=""/>
        <p:cNvGrpSpPr/>
        <p:nvPr/>
      </p:nvGrpSpPr>
      <p:grpSpPr>
        <a:xfrm>
          <a:off x="0" y="0"/>
          <a:ext cx="0" cy="0"/>
          <a:chOff x="0" y="0"/>
          <a:chExt cx="0" cy="0"/>
        </a:xfrm>
      </p:grpSpPr>
      <p:sp>
        <p:nvSpPr>
          <p:cNvPr name="AutoShape 2" id="2"/>
          <p:cNvSpPr/>
          <p:nvPr/>
        </p:nvSpPr>
        <p:spPr>
          <a:xfrm rot="0">
            <a:off x="-359397" y="9053042"/>
            <a:ext cx="6799146" cy="205258"/>
          </a:xfrm>
          <a:prstGeom prst="rect">
            <a:avLst/>
          </a:prstGeom>
          <a:solidFill>
            <a:srgbClr val="FAFEFF"/>
          </a:solidFill>
        </p:spPr>
      </p:sp>
      <p:sp>
        <p:nvSpPr>
          <p:cNvPr name="AutoShape 3" id="3"/>
          <p:cNvSpPr/>
          <p:nvPr/>
        </p:nvSpPr>
        <p:spPr>
          <a:xfrm rot="0">
            <a:off x="7170904" y="9053042"/>
            <a:ext cx="11362753" cy="205258"/>
          </a:xfrm>
          <a:prstGeom prst="rect">
            <a:avLst/>
          </a:prstGeom>
          <a:solidFill>
            <a:srgbClr val="C3EBE2"/>
          </a:solidFill>
        </p:spPr>
      </p:sp>
      <p:sp>
        <p:nvSpPr>
          <p:cNvPr name="TextBox 4" id="4"/>
          <p:cNvSpPr txBox="true"/>
          <p:nvPr/>
        </p:nvSpPr>
        <p:spPr>
          <a:xfrm rot="0">
            <a:off x="1028700" y="7196617"/>
            <a:ext cx="5404905" cy="1066800"/>
          </a:xfrm>
          <a:prstGeom prst="rect">
            <a:avLst/>
          </a:prstGeom>
        </p:spPr>
        <p:txBody>
          <a:bodyPr anchor="t" rtlCol="false" tIns="0" lIns="0" bIns="0" rIns="0">
            <a:spAutoFit/>
          </a:bodyPr>
          <a:lstStyle/>
          <a:p>
            <a:pPr algn="r">
              <a:lnSpc>
                <a:spcPts val="8400"/>
              </a:lnSpc>
            </a:pPr>
            <a:r>
              <a:rPr lang="en-US" b="true" sz="7000" i="false" spc="-70">
                <a:solidFill>
                  <a:srgbClr val="C3EBE2"/>
                </a:solidFill>
                <a:latin typeface="Open Sans"/>
              </a:rPr>
              <a:t>Thank you</a:t>
            </a:r>
          </a:p>
        </p:txBody>
      </p:sp>
      <p:grpSp>
        <p:nvGrpSpPr>
          <p:cNvPr name="Group 5" id="5"/>
          <p:cNvGrpSpPr/>
          <p:nvPr/>
        </p:nvGrpSpPr>
        <p:grpSpPr>
          <a:xfrm rot="0">
            <a:off x="9738156" y="2538497"/>
            <a:ext cx="6469526" cy="5534770"/>
            <a:chOff x="0" y="0"/>
            <a:chExt cx="8626034" cy="7379693"/>
          </a:xfrm>
        </p:grpSpPr>
        <p:sp>
          <p:nvSpPr>
            <p:cNvPr name="TextBox 6" id="6"/>
            <p:cNvSpPr txBox="true"/>
            <p:nvPr/>
          </p:nvSpPr>
          <p:spPr>
            <a:xfrm rot="0">
              <a:off x="0" y="6684368"/>
              <a:ext cx="8626034" cy="695325"/>
            </a:xfrm>
            <a:prstGeom prst="rect">
              <a:avLst/>
            </a:prstGeom>
          </p:spPr>
          <p:txBody>
            <a:bodyPr anchor="t" rtlCol="false" tIns="0" lIns="0" bIns="0" rIns="0">
              <a:spAutoFit/>
            </a:bodyPr>
            <a:lstStyle/>
            <a:p>
              <a:pPr>
                <a:lnSpc>
                  <a:spcPts val="4500"/>
                </a:lnSpc>
              </a:pPr>
              <a:r>
                <a:rPr lang="en-US" b="false" sz="3000" i="false" spc="30">
                  <a:solidFill>
                    <a:srgbClr val="FAFEFF"/>
                  </a:solidFill>
                  <a:latin typeface="Open Sans"/>
                </a:rPr>
                <a:t>andrea@nourishedfreedom.com</a:t>
              </a:r>
            </a:p>
          </p:txBody>
        </p:sp>
        <p:sp>
          <p:nvSpPr>
            <p:cNvPr name="TextBox 7" id="7"/>
            <p:cNvSpPr txBox="true"/>
            <p:nvPr/>
          </p:nvSpPr>
          <p:spPr>
            <a:xfrm rot="0">
              <a:off x="0" y="5560841"/>
              <a:ext cx="8626034"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E-mail Address</a:t>
              </a:r>
            </a:p>
          </p:txBody>
        </p:sp>
        <p:sp>
          <p:nvSpPr>
            <p:cNvPr name="TextBox 8" id="8"/>
            <p:cNvSpPr txBox="true"/>
            <p:nvPr/>
          </p:nvSpPr>
          <p:spPr>
            <a:xfrm rot="0">
              <a:off x="0" y="3870610"/>
              <a:ext cx="8626034" cy="695325"/>
            </a:xfrm>
            <a:prstGeom prst="rect">
              <a:avLst/>
            </a:prstGeom>
          </p:spPr>
          <p:txBody>
            <a:bodyPr anchor="t" rtlCol="false" tIns="0" lIns="0" bIns="0" rIns="0">
              <a:spAutoFit/>
            </a:bodyPr>
            <a:lstStyle/>
            <a:p>
              <a:pPr>
                <a:lnSpc>
                  <a:spcPts val="4500"/>
                </a:lnSpc>
              </a:pPr>
              <a:r>
                <a:rPr lang="en-US" b="false" sz="3000" i="false" spc="30">
                  <a:solidFill>
                    <a:srgbClr val="FAFEFF"/>
                  </a:solidFill>
                  <a:latin typeface="Open Sans"/>
                </a:rPr>
                <a:t>403-402-5395</a:t>
              </a:r>
            </a:p>
          </p:txBody>
        </p:sp>
        <p:sp>
          <p:nvSpPr>
            <p:cNvPr name="TextBox 9" id="9"/>
            <p:cNvSpPr txBox="true"/>
            <p:nvPr/>
          </p:nvSpPr>
          <p:spPr>
            <a:xfrm rot="0">
              <a:off x="0" y="2747083"/>
              <a:ext cx="8626034"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Phone Number</a:t>
              </a:r>
            </a:p>
          </p:txBody>
        </p:sp>
        <p:sp>
          <p:nvSpPr>
            <p:cNvPr name="TextBox 10" id="10"/>
            <p:cNvSpPr txBox="true"/>
            <p:nvPr/>
          </p:nvSpPr>
          <p:spPr>
            <a:xfrm rot="0">
              <a:off x="0" y="1056852"/>
              <a:ext cx="8626034" cy="695325"/>
            </a:xfrm>
            <a:prstGeom prst="rect">
              <a:avLst/>
            </a:prstGeom>
          </p:spPr>
          <p:txBody>
            <a:bodyPr anchor="t" rtlCol="false" tIns="0" lIns="0" bIns="0" rIns="0">
              <a:spAutoFit/>
            </a:bodyPr>
            <a:lstStyle/>
            <a:p>
              <a:pPr>
                <a:lnSpc>
                  <a:spcPts val="4500"/>
                </a:lnSpc>
              </a:pPr>
              <a:r>
                <a:rPr lang="en-US" b="false" sz="3000" i="false" spc="30">
                  <a:solidFill>
                    <a:srgbClr val="FAFEFF"/>
                  </a:solidFill>
                  <a:latin typeface="Open Sans"/>
                </a:rPr>
                <a:t>Nourished Freedom</a:t>
              </a:r>
            </a:p>
          </p:txBody>
        </p:sp>
        <p:sp>
          <p:nvSpPr>
            <p:cNvPr name="TextBox 11" id="11"/>
            <p:cNvSpPr txBox="true"/>
            <p:nvPr/>
          </p:nvSpPr>
          <p:spPr>
            <a:xfrm rot="0">
              <a:off x="0" y="-66675"/>
              <a:ext cx="8626034" cy="751628"/>
            </a:xfrm>
            <a:prstGeom prst="rect">
              <a:avLst/>
            </a:prstGeom>
          </p:spPr>
          <p:txBody>
            <a:bodyPr anchor="t" rtlCol="false" tIns="0" lIns="0" bIns="0" rIns="0">
              <a:spAutoFit/>
            </a:bodyPr>
            <a:lstStyle/>
            <a:p>
              <a:pPr>
                <a:lnSpc>
                  <a:spcPts val="4759"/>
                </a:lnSpc>
              </a:pPr>
              <a:r>
                <a:rPr lang="en-US" b="true" sz="3400" i="true" spc="102">
                  <a:solidFill>
                    <a:srgbClr val="FAFEFF"/>
                  </a:solidFill>
                  <a:latin typeface="Open Sans"/>
                </a:rPr>
                <a:t>Andrea Clarke RD, RYT</a:t>
              </a:r>
            </a:p>
          </p:txBody>
        </p:sp>
      </p:grpSp>
      <p:sp>
        <p:nvSpPr>
          <p:cNvPr name="TextBox 12" id="12"/>
          <p:cNvSpPr txBox="true"/>
          <p:nvPr/>
        </p:nvSpPr>
        <p:spPr>
          <a:xfrm rot="0">
            <a:off x="8184282" y="4980622"/>
            <a:ext cx="9525" cy="297180"/>
          </a:xfrm>
          <a:prstGeom prst="rect">
            <a:avLst/>
          </a:prstGeom>
        </p:spPr>
        <p:txBody>
          <a:bodyPr anchor="t" rtlCol="false" tIns="0" lIns="0" bIns="0" rIns="0">
            <a:spAutoFit/>
          </a:bodyPr>
          <a:lstStyle/>
          <a:p>
            <a:pPr>
              <a:lnSpc>
                <a:spcPts val="2520"/>
              </a:lnSpc>
              <a:spcBef>
                <a:spcPct val="0"/>
              </a:spcBef>
            </a:pPr>
          </a:p>
        </p:txBody>
      </p:sp>
      <p:sp>
        <p:nvSpPr>
          <p:cNvPr name="TextBox 13" id="13"/>
          <p:cNvSpPr txBox="true"/>
          <p:nvPr/>
        </p:nvSpPr>
        <p:spPr>
          <a:xfrm rot="-1337387">
            <a:off x="611234" y="1059558"/>
            <a:ext cx="4082585" cy="1171180"/>
          </a:xfrm>
          <a:prstGeom prst="rect">
            <a:avLst/>
          </a:prstGeom>
        </p:spPr>
        <p:txBody>
          <a:bodyPr anchor="t" rtlCol="false" tIns="0" lIns="0" bIns="0" rIns="0">
            <a:spAutoFit/>
          </a:bodyPr>
          <a:lstStyle/>
          <a:p>
            <a:pPr algn="ctr">
              <a:lnSpc>
                <a:spcPts val="4711"/>
              </a:lnSpc>
              <a:spcBef>
                <a:spcPct val="0"/>
              </a:spcBef>
            </a:pPr>
            <a:r>
              <a:rPr lang="en-US" b="false" sz="3365" i="false">
                <a:solidFill>
                  <a:srgbClr val="FFFFFF"/>
                </a:solidFill>
                <a:latin typeface="Open Sans Extra Bold"/>
              </a:rPr>
              <a:t>CONTACT ME TO BOOK A CONSULT!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13407483" y="-93816"/>
            <a:ext cx="5068779" cy="10511403"/>
          </a:xfrm>
          <a:prstGeom prst="rect">
            <a:avLst/>
          </a:prstGeom>
          <a:solidFill>
            <a:srgbClr val="2E414D"/>
          </a:solidFill>
        </p:spPr>
      </p:sp>
      <p:sp>
        <p:nvSpPr>
          <p:cNvPr name="AutoShape 3" id="3"/>
          <p:cNvSpPr/>
          <p:nvPr/>
        </p:nvSpPr>
        <p:spPr>
          <a:xfrm rot="-5400000">
            <a:off x="13142856" y="5035109"/>
            <a:ext cx="8232887" cy="213494"/>
          </a:xfrm>
          <a:prstGeom prst="rect">
            <a:avLst/>
          </a:prstGeom>
          <a:solidFill>
            <a:srgbClr val="FAFEFF"/>
          </a:solidFill>
        </p:spPr>
      </p:sp>
      <p:grpSp>
        <p:nvGrpSpPr>
          <p:cNvPr name="Group 4" id="4"/>
          <p:cNvGrpSpPr/>
          <p:nvPr/>
        </p:nvGrpSpPr>
        <p:grpSpPr>
          <a:xfrm rot="0">
            <a:off x="962896" y="2020583"/>
            <a:ext cx="8181104" cy="6245834"/>
            <a:chOff x="0" y="0"/>
            <a:chExt cx="10908139" cy="8327779"/>
          </a:xfrm>
        </p:grpSpPr>
        <p:sp>
          <p:nvSpPr>
            <p:cNvPr name="TextBox 5" id="5"/>
            <p:cNvSpPr txBox="true"/>
            <p:nvPr/>
          </p:nvSpPr>
          <p:spPr>
            <a:xfrm rot="0">
              <a:off x="4" y="-9525"/>
              <a:ext cx="10908132" cy="1419225"/>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What you'll learn</a:t>
              </a:r>
            </a:p>
          </p:txBody>
        </p:sp>
        <p:sp>
          <p:nvSpPr>
            <p:cNvPr name="TextBox 6" id="6"/>
            <p:cNvSpPr txBox="true"/>
            <p:nvPr/>
          </p:nvSpPr>
          <p:spPr>
            <a:xfrm rot="0">
              <a:off x="0" y="2293367"/>
              <a:ext cx="10908135" cy="774700"/>
            </a:xfrm>
            <a:prstGeom prst="rect">
              <a:avLst/>
            </a:prstGeom>
          </p:spPr>
          <p:txBody>
            <a:bodyPr anchor="t" rtlCol="false" tIns="0" lIns="0" bIns="0" rIns="0">
              <a:spAutoFit/>
            </a:bodyPr>
            <a:lstStyle/>
            <a:p>
              <a:pPr>
                <a:lnSpc>
                  <a:spcPts val="4560"/>
                </a:lnSpc>
              </a:pPr>
              <a:r>
                <a:rPr lang="en-US" b="true" sz="3800" i="false" spc="190">
                  <a:solidFill>
                    <a:srgbClr val="2E414D"/>
                  </a:solidFill>
                  <a:latin typeface="Open Sans"/>
                </a:rPr>
                <a:t>OVERVIEW</a:t>
              </a:r>
            </a:p>
          </p:txBody>
        </p:sp>
        <p:sp>
          <p:nvSpPr>
            <p:cNvPr name="TextBox 7" id="7"/>
            <p:cNvSpPr txBox="true"/>
            <p:nvPr/>
          </p:nvSpPr>
          <p:spPr>
            <a:xfrm rot="0">
              <a:off x="4" y="3822454"/>
              <a:ext cx="10908135" cy="4505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2E414D"/>
                  </a:solidFill>
                  <a:latin typeface="Open Sans"/>
                </a:rPr>
                <a:t>Common Mental Health Issues</a:t>
              </a:r>
            </a:p>
            <a:p>
              <a:pPr marL="495300" indent="-247650" lvl="1">
                <a:lnSpc>
                  <a:spcPts val="4500"/>
                </a:lnSpc>
                <a:buFont typeface="Arial"/>
                <a:buChar char="•"/>
              </a:pPr>
              <a:r>
                <a:rPr lang="en-US" b="false" sz="3000" i="false" spc="30">
                  <a:solidFill>
                    <a:srgbClr val="2E414D"/>
                  </a:solidFill>
                  <a:latin typeface="Open Sans"/>
                </a:rPr>
                <a:t>Role of Nutrition in Supporting Brain   Structure &amp; Function </a:t>
              </a:r>
            </a:p>
            <a:p>
              <a:pPr marL="495300" indent="-247650" lvl="1">
                <a:lnSpc>
                  <a:spcPts val="4500"/>
                </a:lnSpc>
                <a:buFont typeface="Arial"/>
                <a:buChar char="•"/>
              </a:pPr>
              <a:r>
                <a:rPr lang="en-US" b="false" sz="3000" i="false" spc="30">
                  <a:solidFill>
                    <a:srgbClr val="2E414D"/>
                  </a:solidFill>
                  <a:latin typeface="Open Sans"/>
                </a:rPr>
                <a:t>Nutrients Crucial for Healthy Moods</a:t>
              </a:r>
            </a:p>
            <a:p>
              <a:pPr marL="495300" indent="-247650" lvl="1">
                <a:lnSpc>
                  <a:spcPts val="4500"/>
                </a:lnSpc>
                <a:buFont typeface="Arial"/>
                <a:buChar char="•"/>
              </a:pPr>
              <a:r>
                <a:rPr lang="en-US" b="false" sz="3000" i="false" spc="30">
                  <a:solidFill>
                    <a:srgbClr val="2E414D"/>
                  </a:solidFill>
                  <a:latin typeface="Open Sans"/>
                </a:rPr>
                <a:t>Impact of Inflammation on Mental Health</a:t>
              </a:r>
            </a:p>
            <a:p>
              <a:pPr>
                <a:lnSpc>
                  <a:spcPts val="4500"/>
                </a:lnSpc>
              </a:pPr>
            </a:p>
          </p:txBody>
        </p:sp>
      </p:grpSp>
      <p:pic>
        <p:nvPicPr>
          <p:cNvPr name="Picture 8" id="8"/>
          <p:cNvPicPr>
            <a:picLocks noChangeAspect="true"/>
          </p:cNvPicPr>
          <p:nvPr/>
        </p:nvPicPr>
        <p:blipFill>
          <a:blip r:embed="rId2"/>
          <a:srcRect l="0" t="0" r="0" b="0"/>
          <a:stretch>
            <a:fillRect/>
          </a:stretch>
        </p:blipFill>
        <p:spPr>
          <a:xfrm flipH="false" flipV="false" rot="0">
            <a:off x="10665998" y="1047086"/>
            <a:ext cx="5482971" cy="8229600"/>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226292" y="-245307"/>
            <a:ext cx="18759599" cy="3780084"/>
          </a:xfrm>
          <a:prstGeom prst="rect">
            <a:avLst/>
          </a:prstGeom>
          <a:solidFill>
            <a:srgbClr val="2E414D"/>
          </a:solidFill>
        </p:spPr>
      </p:sp>
      <p:pic>
        <p:nvPicPr>
          <p:cNvPr name="Picture 3" id="3"/>
          <p:cNvPicPr>
            <a:picLocks noChangeAspect="true"/>
          </p:cNvPicPr>
          <p:nvPr/>
        </p:nvPicPr>
        <p:blipFill>
          <a:blip r:embed="rId3"/>
          <a:srcRect l="23038" t="0" r="23038" b="0"/>
          <a:stretch>
            <a:fillRect/>
          </a:stretch>
        </p:blipFill>
        <p:spPr>
          <a:xfrm flipH="false" flipV="false" rot="0">
            <a:off x="1028700" y="1542106"/>
            <a:ext cx="6233484" cy="7716194"/>
          </a:xfrm>
          <a:prstGeom prst="rect">
            <a:avLst/>
          </a:prstGeom>
        </p:spPr>
      </p:pic>
      <p:sp>
        <p:nvSpPr>
          <p:cNvPr name="AutoShape 4" id="4"/>
          <p:cNvSpPr/>
          <p:nvPr/>
        </p:nvSpPr>
        <p:spPr>
          <a:xfrm rot="0">
            <a:off x="1028700" y="664422"/>
            <a:ext cx="6255324" cy="213494"/>
          </a:xfrm>
          <a:prstGeom prst="rect">
            <a:avLst/>
          </a:prstGeom>
          <a:solidFill>
            <a:srgbClr val="C3EBE2"/>
          </a:solidFill>
        </p:spPr>
      </p:sp>
      <p:sp>
        <p:nvSpPr>
          <p:cNvPr name="TextBox 5" id="5"/>
          <p:cNvSpPr txBox="true"/>
          <p:nvPr/>
        </p:nvSpPr>
        <p:spPr>
          <a:xfrm rot="0">
            <a:off x="8127450" y="1278609"/>
            <a:ext cx="9131850" cy="1066800"/>
          </a:xfrm>
          <a:prstGeom prst="rect">
            <a:avLst/>
          </a:prstGeom>
        </p:spPr>
        <p:txBody>
          <a:bodyPr anchor="t" rtlCol="false" tIns="0" lIns="0" bIns="0" rIns="0">
            <a:spAutoFit/>
          </a:bodyPr>
          <a:lstStyle/>
          <a:p>
            <a:pPr algn="r">
              <a:lnSpc>
                <a:spcPts val="8400"/>
              </a:lnSpc>
            </a:pPr>
            <a:r>
              <a:rPr lang="en-US" b="true" sz="7000" i="false" spc="-70">
                <a:solidFill>
                  <a:srgbClr val="FAFEFF"/>
                </a:solidFill>
                <a:latin typeface="Open Sans"/>
              </a:rPr>
              <a:t>Mental Health</a:t>
            </a:r>
          </a:p>
        </p:txBody>
      </p:sp>
      <p:grpSp>
        <p:nvGrpSpPr>
          <p:cNvPr name="Group 6" id="6"/>
          <p:cNvGrpSpPr/>
          <p:nvPr/>
        </p:nvGrpSpPr>
        <p:grpSpPr>
          <a:xfrm rot="0">
            <a:off x="8634974" y="5143500"/>
            <a:ext cx="8624326" cy="3261292"/>
            <a:chOff x="0" y="0"/>
            <a:chExt cx="11499102" cy="4348389"/>
          </a:xfrm>
        </p:grpSpPr>
        <p:sp>
          <p:nvSpPr>
            <p:cNvPr name="TextBox 7" id="7"/>
            <p:cNvSpPr txBox="true"/>
            <p:nvPr/>
          </p:nvSpPr>
          <p:spPr>
            <a:xfrm rot="0">
              <a:off x="0" y="0"/>
              <a:ext cx="11499102" cy="2286000"/>
            </a:xfrm>
            <a:prstGeom prst="rect">
              <a:avLst/>
            </a:prstGeom>
          </p:spPr>
          <p:txBody>
            <a:bodyPr anchor="t" rtlCol="false" tIns="0" lIns="0" bIns="0" rIns="0">
              <a:spAutoFit/>
            </a:bodyPr>
            <a:lstStyle/>
            <a:p>
              <a:pPr algn="r">
                <a:lnSpc>
                  <a:spcPts val="4560"/>
                </a:lnSpc>
              </a:pPr>
              <a:r>
                <a:rPr lang="en-US" b="true" sz="3800" i="false" spc="190">
                  <a:solidFill>
                    <a:srgbClr val="2E414D"/>
                  </a:solidFill>
                  <a:latin typeface="Open Sans"/>
                </a:rPr>
                <a:t>THE STATE OF YOUR PSYCHOLOGICAL AND EMOTIONAL WELL-BEING</a:t>
              </a:r>
            </a:p>
          </p:txBody>
        </p:sp>
        <p:sp>
          <p:nvSpPr>
            <p:cNvPr name="TextBox 8" id="8"/>
            <p:cNvSpPr txBox="true"/>
            <p:nvPr/>
          </p:nvSpPr>
          <p:spPr>
            <a:xfrm rot="0">
              <a:off x="0" y="2891064"/>
              <a:ext cx="11499102" cy="1457325"/>
            </a:xfrm>
            <a:prstGeom prst="rect">
              <a:avLst/>
            </a:prstGeom>
          </p:spPr>
          <p:txBody>
            <a:bodyPr anchor="t" rtlCol="false" tIns="0" lIns="0" bIns="0" rIns="0">
              <a:spAutoFit/>
            </a:bodyPr>
            <a:lstStyle/>
            <a:p>
              <a:pPr algn="r">
                <a:lnSpc>
                  <a:spcPts val="4500"/>
                </a:lnSpc>
              </a:pPr>
              <a:r>
                <a:rPr lang="en-US" b="false" sz="3000" i="false" spc="30">
                  <a:solidFill>
                    <a:srgbClr val="2E414D"/>
                  </a:solidFill>
                  <a:latin typeface="Open Sans"/>
                </a:rPr>
                <a:t>It is a necessary resource for living a healthy life and a main factor in overall health.</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blipFill>
          <a:blip r:embed="rId3"/>
          <a:srcRect l="0" t="7786" r="0" b="7786"/>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0">
            <a:off x="4017445" y="4795576"/>
            <a:ext cx="13108750" cy="4462724"/>
            <a:chOff x="0" y="0"/>
            <a:chExt cx="17478333" cy="5950299"/>
          </a:xfrm>
        </p:grpSpPr>
        <p:sp>
          <p:nvSpPr>
            <p:cNvPr name="AutoShape 3" id="3"/>
            <p:cNvSpPr/>
            <p:nvPr/>
          </p:nvSpPr>
          <p:spPr>
            <a:xfrm rot="0">
              <a:off x="0" y="2783873"/>
              <a:ext cx="17478333" cy="1639243"/>
            </a:xfrm>
            <a:prstGeom prst="rect">
              <a:avLst/>
            </a:prstGeom>
            <a:solidFill>
              <a:srgbClr val="C3EBE2"/>
            </a:solidFill>
          </p:spPr>
        </p:sp>
        <p:sp>
          <p:nvSpPr>
            <p:cNvPr name="TextBox 4" id="4"/>
            <p:cNvSpPr txBox="true"/>
            <p:nvPr/>
          </p:nvSpPr>
          <p:spPr>
            <a:xfrm rot="0">
              <a:off x="0" y="-9525"/>
              <a:ext cx="17335052" cy="2028825"/>
            </a:xfrm>
            <a:prstGeom prst="rect">
              <a:avLst/>
            </a:prstGeom>
          </p:spPr>
          <p:txBody>
            <a:bodyPr anchor="t" rtlCol="false" tIns="0" lIns="0" bIns="0" rIns="0">
              <a:spAutoFit/>
            </a:bodyPr>
            <a:lstStyle/>
            <a:p>
              <a:pPr>
                <a:lnSpc>
                  <a:spcPts val="12000"/>
                </a:lnSpc>
              </a:pPr>
              <a:r>
                <a:rPr lang="en-US" b="true" sz="10000" i="false" spc="100">
                  <a:solidFill>
                    <a:srgbClr val="FAFEFF"/>
                  </a:solidFill>
                  <a:latin typeface="Open Sans Light"/>
                </a:rPr>
                <a:t>1 in 5 Canadians</a:t>
              </a:r>
            </a:p>
          </p:txBody>
        </p:sp>
        <p:sp>
          <p:nvSpPr>
            <p:cNvPr name="TextBox 5" id="5"/>
            <p:cNvSpPr txBox="true"/>
            <p:nvPr/>
          </p:nvSpPr>
          <p:spPr>
            <a:xfrm rot="0">
              <a:off x="703262" y="3078898"/>
              <a:ext cx="16109083" cy="795655"/>
            </a:xfrm>
            <a:prstGeom prst="rect">
              <a:avLst/>
            </a:prstGeom>
          </p:spPr>
          <p:txBody>
            <a:bodyPr anchor="t" rtlCol="false" tIns="0" lIns="0" bIns="0" rIns="0">
              <a:spAutoFit/>
            </a:bodyPr>
            <a:lstStyle/>
            <a:p>
              <a:pPr>
                <a:lnSpc>
                  <a:spcPts val="5040"/>
                </a:lnSpc>
              </a:pPr>
              <a:r>
                <a:rPr lang="en-US" b="false" sz="3600" i="true" spc="107">
                  <a:solidFill>
                    <a:srgbClr val="2E414D"/>
                  </a:solidFill>
                  <a:latin typeface="Open Sans"/>
                </a:rPr>
                <a:t>experience a mental illness or addiction problem</a:t>
              </a:r>
            </a:p>
          </p:txBody>
        </p:sp>
        <p:sp>
          <p:nvSpPr>
            <p:cNvPr name="TextBox 6" id="6"/>
            <p:cNvSpPr txBox="true"/>
            <p:nvPr/>
          </p:nvSpPr>
          <p:spPr>
            <a:xfrm rot="0">
              <a:off x="0" y="5254974"/>
              <a:ext cx="17346558" cy="695325"/>
            </a:xfrm>
            <a:prstGeom prst="rect">
              <a:avLst/>
            </a:prstGeom>
          </p:spPr>
          <p:txBody>
            <a:bodyPr anchor="t" rtlCol="false" tIns="0" lIns="0" bIns="0" rIns="0">
              <a:spAutoFit/>
            </a:bodyPr>
            <a:lstStyle/>
            <a:p>
              <a:pPr>
                <a:lnSpc>
                  <a:spcPts val="4500"/>
                </a:lnSpc>
              </a:pPr>
            </a:p>
          </p:txBody>
        </p:sp>
      </p:grpSp>
      <p:sp>
        <p:nvSpPr>
          <p:cNvPr name="TextBox 7" id="7"/>
          <p:cNvSpPr txBox="true"/>
          <p:nvPr/>
        </p:nvSpPr>
        <p:spPr>
          <a:xfrm rot="-5400000">
            <a:off x="-2795116" y="4847753"/>
            <a:ext cx="8219132" cy="581025"/>
          </a:xfrm>
          <a:prstGeom prst="rect">
            <a:avLst/>
          </a:prstGeom>
        </p:spPr>
        <p:txBody>
          <a:bodyPr anchor="t" rtlCol="false" tIns="0" lIns="0" bIns="0" rIns="0">
            <a:spAutoFit/>
          </a:bodyPr>
          <a:lstStyle/>
          <a:p>
            <a:pPr>
              <a:lnSpc>
                <a:spcPts val="4560"/>
              </a:lnSpc>
            </a:pPr>
            <a:r>
              <a:rPr lang="en-US" b="true" sz="3800" i="false" spc="190">
                <a:solidFill>
                  <a:srgbClr val="FAFEFF"/>
                </a:solidFill>
                <a:latin typeface="Open Sans"/>
              </a:rPr>
              <a:t>NATIONAL PERSPECTIVE</a:t>
            </a:r>
          </a:p>
        </p:txBody>
      </p:sp>
      <p:sp>
        <p:nvSpPr>
          <p:cNvPr name="AutoShape 8" id="8"/>
          <p:cNvSpPr/>
          <p:nvPr/>
        </p:nvSpPr>
        <p:spPr>
          <a:xfrm rot="-5400000">
            <a:off x="-2017691" y="4358493"/>
            <a:ext cx="9594355" cy="205258"/>
          </a:xfrm>
          <a:prstGeom prst="rect">
            <a:avLst/>
          </a:prstGeom>
          <a:solidFill>
            <a:srgbClr val="C3EBE2"/>
          </a:solid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blipFill>
          <a:blip r:embed="rId3"/>
          <a:srcRect l="0" t="7706" r="0" b="7706"/>
          <a:stretch>
            <a:fillRect/>
          </a:stretch>
        </a:blipFill>
      </p:bgPr>
    </p:bg>
    <p:spTree>
      <p:nvGrpSpPr>
        <p:cNvPr id="1" name=""/>
        <p:cNvGrpSpPr/>
        <p:nvPr/>
      </p:nvGrpSpPr>
      <p:grpSpPr>
        <a:xfrm>
          <a:off x="0" y="0"/>
          <a:ext cx="0" cy="0"/>
          <a:chOff x="0" y="0"/>
          <a:chExt cx="0" cy="0"/>
        </a:xfrm>
      </p:grpSpPr>
      <p:sp>
        <p:nvSpPr>
          <p:cNvPr name="TextBox 2" id="2"/>
          <p:cNvSpPr txBox="true"/>
          <p:nvPr/>
        </p:nvSpPr>
        <p:spPr>
          <a:xfrm rot="0">
            <a:off x="1034842" y="7976384"/>
            <a:ext cx="5176727" cy="571500"/>
          </a:xfrm>
          <a:prstGeom prst="rect">
            <a:avLst/>
          </a:prstGeom>
        </p:spPr>
        <p:txBody>
          <a:bodyPr anchor="t" rtlCol="false" tIns="0" lIns="0" bIns="0" rIns="0">
            <a:spAutoFit/>
          </a:bodyPr>
          <a:lstStyle/>
          <a:p>
            <a:pPr>
              <a:lnSpc>
                <a:spcPts val="4560"/>
              </a:lnSpc>
            </a:pPr>
            <a:r>
              <a:rPr lang="en-US" b="true" sz="3800" i="false" spc="190">
                <a:solidFill>
                  <a:srgbClr val="C3EBE2"/>
                </a:solidFill>
                <a:latin typeface="Open Sans"/>
              </a:rPr>
              <a:t>COSTS TO SOCIETY</a:t>
            </a:r>
          </a:p>
        </p:txBody>
      </p:sp>
      <p:grpSp>
        <p:nvGrpSpPr>
          <p:cNvPr name="Group 3" id="3"/>
          <p:cNvGrpSpPr/>
          <p:nvPr/>
        </p:nvGrpSpPr>
        <p:grpSpPr>
          <a:xfrm rot="0">
            <a:off x="7094494" y="1809776"/>
            <a:ext cx="10158664" cy="5457155"/>
            <a:chOff x="0" y="0"/>
            <a:chExt cx="13544886" cy="7276207"/>
          </a:xfrm>
        </p:grpSpPr>
        <p:sp>
          <p:nvSpPr>
            <p:cNvPr name="TextBox 4" id="4"/>
            <p:cNvSpPr txBox="true"/>
            <p:nvPr/>
          </p:nvSpPr>
          <p:spPr>
            <a:xfrm rot="0">
              <a:off x="0" y="-57150"/>
              <a:ext cx="13544886" cy="5238750"/>
            </a:xfrm>
            <a:prstGeom prst="rect">
              <a:avLst/>
            </a:prstGeom>
          </p:spPr>
          <p:txBody>
            <a:bodyPr anchor="t" rtlCol="false" tIns="0" lIns="0" bIns="0" rIns="0">
              <a:spAutoFit/>
            </a:bodyPr>
            <a:lstStyle/>
            <a:p>
              <a:pPr>
                <a:lnSpc>
                  <a:spcPts val="7800"/>
                </a:lnSpc>
              </a:pPr>
              <a:r>
                <a:rPr lang="en-US" b="true" sz="6000" i="false" spc="179">
                  <a:solidFill>
                    <a:srgbClr val="FAFEFF"/>
                  </a:solidFill>
                  <a:latin typeface="Open Sans Light"/>
                </a:rPr>
                <a:t>The economic burden of mental illness in Canada is estimated at $51 billion per year. </a:t>
              </a:r>
            </a:p>
          </p:txBody>
        </p:sp>
        <p:sp>
          <p:nvSpPr>
            <p:cNvPr name="TextBox 5" id="5"/>
            <p:cNvSpPr txBox="true"/>
            <p:nvPr/>
          </p:nvSpPr>
          <p:spPr>
            <a:xfrm rot="0">
              <a:off x="0" y="5724479"/>
              <a:ext cx="13544886" cy="15517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This includes health care costs, lost productivity, and reductions in health-related quality of life.</a:t>
              </a:r>
            </a:p>
          </p:txBody>
        </p:sp>
      </p:grpSp>
      <p:sp>
        <p:nvSpPr>
          <p:cNvPr name="AutoShape 6" id="6"/>
          <p:cNvSpPr/>
          <p:nvPr/>
        </p:nvSpPr>
        <p:spPr>
          <a:xfrm rot="0">
            <a:off x="7094494" y="1028700"/>
            <a:ext cx="10164806" cy="205258"/>
          </a:xfrm>
          <a:prstGeom prst="rect">
            <a:avLst/>
          </a:prstGeom>
          <a:solidFill>
            <a:srgbClr val="C3EBE2"/>
          </a:solidFill>
        </p:spPr>
      </p:sp>
      <p:sp>
        <p:nvSpPr>
          <p:cNvPr name="AutoShape 7" id="7"/>
          <p:cNvSpPr/>
          <p:nvPr/>
        </p:nvSpPr>
        <p:spPr>
          <a:xfrm rot="0">
            <a:off x="1028700" y="9053042"/>
            <a:ext cx="5182869" cy="205258"/>
          </a:xfrm>
          <a:prstGeom prst="rect">
            <a:avLst/>
          </a:prstGeom>
          <a:solidFill>
            <a:srgbClr val="FAFEFF"/>
          </a:solidFill>
        </p:spPr>
      </p:sp>
      <p:pic>
        <p:nvPicPr>
          <p:cNvPr name="Picture 8" id="8"/>
          <p:cNvPicPr>
            <a:picLocks noChangeAspect="true"/>
          </p:cNvPicPr>
          <p:nvPr/>
        </p:nvPicPr>
        <p:blipFill>
          <a:blip r:embed="rId4"/>
          <a:srcRect l="0" t="0" r="0" b="0"/>
          <a:stretch>
            <a:fillRect/>
          </a:stretch>
        </p:blipFill>
        <p:spPr>
          <a:xfrm flipH="false" flipV="false" rot="0">
            <a:off x="-407981" y="-444471"/>
            <a:ext cx="4966258" cy="3774356"/>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2246" t="0" r="412" b="15828"/>
          <a:stretch>
            <a:fillRect/>
          </a:stretch>
        </p:blipFill>
        <p:spPr>
          <a:xfrm flipH="false" flipV="false" rot="0">
            <a:off x="-231759" y="-188262"/>
            <a:ext cx="9085739" cy="5244241"/>
          </a:xfrm>
          <a:prstGeom prst="rect">
            <a:avLst/>
          </a:prstGeom>
        </p:spPr>
      </p:pic>
      <p:sp>
        <p:nvSpPr>
          <p:cNvPr name="AutoShape 3" id="3"/>
          <p:cNvSpPr/>
          <p:nvPr/>
        </p:nvSpPr>
        <p:spPr>
          <a:xfrm rot="0">
            <a:off x="8672741" y="-311859"/>
            <a:ext cx="10012686" cy="10910719"/>
          </a:xfrm>
          <a:prstGeom prst="rect">
            <a:avLst/>
          </a:prstGeom>
          <a:solidFill>
            <a:srgbClr val="2E414D"/>
          </a:solidFill>
        </p:spPr>
      </p:sp>
      <p:sp>
        <p:nvSpPr>
          <p:cNvPr name="TextBox 4" id="4"/>
          <p:cNvSpPr txBox="true"/>
          <p:nvPr/>
        </p:nvSpPr>
        <p:spPr>
          <a:xfrm rot="0">
            <a:off x="1945677" y="7134225"/>
            <a:ext cx="5766190" cy="2124075"/>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Common Disorders</a:t>
            </a:r>
          </a:p>
        </p:txBody>
      </p:sp>
      <p:grpSp>
        <p:nvGrpSpPr>
          <p:cNvPr name="Group 5" id="5"/>
          <p:cNvGrpSpPr/>
          <p:nvPr/>
        </p:nvGrpSpPr>
        <p:grpSpPr>
          <a:xfrm rot="0">
            <a:off x="9705694" y="82403"/>
            <a:ext cx="7553606" cy="10122195"/>
            <a:chOff x="0" y="0"/>
            <a:chExt cx="10071474" cy="13496260"/>
          </a:xfrm>
        </p:grpSpPr>
        <p:sp>
          <p:nvSpPr>
            <p:cNvPr name="TextBox 6" id="6"/>
            <p:cNvSpPr txBox="true"/>
            <p:nvPr/>
          </p:nvSpPr>
          <p:spPr>
            <a:xfrm rot="0">
              <a:off x="0" y="1029664"/>
              <a:ext cx="10071474" cy="1457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FAFEFF"/>
                  </a:solidFill>
                  <a:latin typeface="Open Sans"/>
                </a:rPr>
                <a:t>Generalized Anxiety Disorder (GAD)</a:t>
              </a:r>
            </a:p>
            <a:p>
              <a:pPr marL="495300" indent="-247650" lvl="1">
                <a:lnSpc>
                  <a:spcPts val="4500"/>
                </a:lnSpc>
                <a:buFont typeface="Arial"/>
                <a:buChar char="•"/>
              </a:pPr>
              <a:r>
                <a:rPr lang="en-US" b="false" sz="3000" i="false" spc="30">
                  <a:solidFill>
                    <a:srgbClr val="FAFEFF"/>
                  </a:solidFill>
                  <a:latin typeface="Open Sans"/>
                </a:rPr>
                <a:t>Social Anxiety Disorder</a:t>
              </a:r>
            </a:p>
          </p:txBody>
        </p:sp>
        <p:sp>
          <p:nvSpPr>
            <p:cNvPr name="TextBox 7" id="7"/>
            <p:cNvSpPr txBox="true"/>
            <p:nvPr/>
          </p:nvSpPr>
          <p:spPr>
            <a:xfrm rot="0">
              <a:off x="0" y="-66675"/>
              <a:ext cx="10071474"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Anxiety Disorders</a:t>
              </a:r>
            </a:p>
          </p:txBody>
        </p:sp>
        <p:sp>
          <p:nvSpPr>
            <p:cNvPr name="TextBox 8" id="8"/>
            <p:cNvSpPr txBox="true"/>
            <p:nvPr/>
          </p:nvSpPr>
          <p:spPr>
            <a:xfrm rot="0">
              <a:off x="0" y="4526737"/>
              <a:ext cx="10071474" cy="1457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FAFEFF"/>
                  </a:solidFill>
                  <a:latin typeface="Open Sans"/>
                </a:rPr>
                <a:t>ADD</a:t>
              </a:r>
            </a:p>
            <a:p>
              <a:pPr marL="495300" indent="-247650" lvl="1">
                <a:lnSpc>
                  <a:spcPts val="4500"/>
                </a:lnSpc>
                <a:buFont typeface="Arial"/>
                <a:buChar char="•"/>
              </a:pPr>
              <a:r>
                <a:rPr lang="en-US" b="false" sz="3000" i="false" spc="30">
                  <a:solidFill>
                    <a:srgbClr val="FAFEFF"/>
                  </a:solidFill>
                  <a:latin typeface="Open Sans"/>
                </a:rPr>
                <a:t>ADHD</a:t>
              </a:r>
            </a:p>
          </p:txBody>
        </p:sp>
        <p:sp>
          <p:nvSpPr>
            <p:cNvPr name="TextBox 9" id="9"/>
            <p:cNvSpPr txBox="true"/>
            <p:nvPr/>
          </p:nvSpPr>
          <p:spPr>
            <a:xfrm rot="0">
              <a:off x="0" y="3430398"/>
              <a:ext cx="10071474"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Attention Disorders</a:t>
              </a:r>
            </a:p>
          </p:txBody>
        </p:sp>
        <p:sp>
          <p:nvSpPr>
            <p:cNvPr name="TextBox 10" id="10"/>
            <p:cNvSpPr txBox="true"/>
            <p:nvPr/>
          </p:nvSpPr>
          <p:spPr>
            <a:xfrm rot="0">
              <a:off x="0" y="9752935"/>
              <a:ext cx="10071474" cy="3743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FAFEFF"/>
                  </a:solidFill>
                  <a:latin typeface="Open Sans"/>
                </a:rPr>
                <a:t>Bipolar Disorder 1 &amp; 2</a:t>
              </a:r>
            </a:p>
            <a:p>
              <a:pPr marL="495300" indent="-247650" lvl="1">
                <a:lnSpc>
                  <a:spcPts val="4500"/>
                </a:lnSpc>
                <a:buFont typeface="Arial"/>
                <a:buChar char="•"/>
              </a:pPr>
              <a:r>
                <a:rPr lang="en-US" b="false" sz="3000" i="false" spc="30">
                  <a:solidFill>
                    <a:srgbClr val="FAFEFF"/>
                  </a:solidFill>
                  <a:latin typeface="Open Sans"/>
                </a:rPr>
                <a:t>Depression</a:t>
              </a:r>
            </a:p>
            <a:p>
              <a:pPr marL="990600" indent="-330200" lvl="2">
                <a:lnSpc>
                  <a:spcPts val="4500"/>
                </a:lnSpc>
                <a:buFont typeface="Arial"/>
                <a:buChar char="⚬"/>
              </a:pPr>
              <a:r>
                <a:rPr lang="en-US" b="false" sz="3000" i="false" spc="30">
                  <a:solidFill>
                    <a:srgbClr val="FAFEFF"/>
                  </a:solidFill>
                  <a:latin typeface="Open Sans"/>
                </a:rPr>
                <a:t>Major depressive disorder</a:t>
              </a:r>
            </a:p>
            <a:p>
              <a:pPr marL="990600" indent="-330200" lvl="2">
                <a:lnSpc>
                  <a:spcPts val="4500"/>
                </a:lnSpc>
                <a:buFont typeface="Arial"/>
                <a:buChar char="⚬"/>
              </a:pPr>
              <a:r>
                <a:rPr lang="en-US" b="false" sz="3000" i="false" spc="30">
                  <a:solidFill>
                    <a:srgbClr val="FAFEFF"/>
                  </a:solidFill>
                  <a:latin typeface="Open Sans"/>
                </a:rPr>
                <a:t>Postpartum &amp; dysthymia </a:t>
              </a:r>
            </a:p>
            <a:p>
              <a:pPr marL="990600" indent="-330200" lvl="2">
                <a:lnSpc>
                  <a:spcPts val="4500"/>
                </a:lnSpc>
                <a:buFont typeface="Arial"/>
                <a:buChar char="⚬"/>
              </a:pPr>
              <a:r>
                <a:rPr lang="en-US" b="false" sz="3000" i="false" spc="30">
                  <a:solidFill>
                    <a:srgbClr val="FAFEFF"/>
                  </a:solidFill>
                  <a:latin typeface="Open Sans"/>
                </a:rPr>
                <a:t>Seasonal Affective Disorder</a:t>
              </a:r>
            </a:p>
          </p:txBody>
        </p:sp>
        <p:sp>
          <p:nvSpPr>
            <p:cNvPr name="TextBox 11" id="11"/>
            <p:cNvSpPr txBox="true"/>
            <p:nvPr/>
          </p:nvSpPr>
          <p:spPr>
            <a:xfrm rot="0">
              <a:off x="0" y="7056396"/>
              <a:ext cx="10071474" cy="23518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Eating Disorders</a:t>
              </a:r>
            </a:p>
            <a:p>
              <a:pPr>
                <a:lnSpc>
                  <a:spcPts val="4759"/>
                </a:lnSpc>
              </a:pPr>
            </a:p>
            <a:p>
              <a:pPr>
                <a:lnSpc>
                  <a:spcPts val="4759"/>
                </a:lnSpc>
              </a:pPr>
              <a:r>
                <a:rPr lang="en-US" b="false" sz="3400" i="true" spc="102">
                  <a:solidFill>
                    <a:srgbClr val="FAFEFF"/>
                  </a:solidFill>
                  <a:latin typeface="Open Sans"/>
                </a:rPr>
                <a:t>Mood Disorders</a:t>
              </a:r>
            </a:p>
          </p:txBody>
        </p:sp>
      </p:grpSp>
      <p:sp>
        <p:nvSpPr>
          <p:cNvPr name="AutoShape 12" id="12"/>
          <p:cNvSpPr/>
          <p:nvPr/>
        </p:nvSpPr>
        <p:spPr>
          <a:xfrm rot="0">
            <a:off x="1028700" y="-169247"/>
            <a:ext cx="200932" cy="9427547"/>
          </a:xfrm>
          <a:prstGeom prst="rect">
            <a:avLst/>
          </a:prstGeom>
          <a:solidFill>
            <a:srgbClr val="2E414D"/>
          </a:solid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3EBE2"/>
        </a:solidFill>
      </p:bgPr>
    </p:bg>
    <p:spTree>
      <p:nvGrpSpPr>
        <p:cNvPr id="1" name=""/>
        <p:cNvGrpSpPr/>
        <p:nvPr/>
      </p:nvGrpSpPr>
      <p:grpSpPr>
        <a:xfrm>
          <a:off x="0" y="0"/>
          <a:ext cx="0" cy="0"/>
          <a:chOff x="0" y="0"/>
          <a:chExt cx="0" cy="0"/>
        </a:xfrm>
      </p:grpSpPr>
      <p:sp>
        <p:nvSpPr>
          <p:cNvPr name="AutoShape 2" id="2"/>
          <p:cNvSpPr/>
          <p:nvPr/>
        </p:nvSpPr>
        <p:spPr>
          <a:xfrm rot="0">
            <a:off x="8672741" y="-311859"/>
            <a:ext cx="10012686" cy="10910719"/>
          </a:xfrm>
          <a:prstGeom prst="rect">
            <a:avLst/>
          </a:prstGeom>
          <a:solidFill>
            <a:srgbClr val="2E414D"/>
          </a:solidFill>
        </p:spPr>
      </p:sp>
      <p:sp>
        <p:nvSpPr>
          <p:cNvPr name="TextBox 3" id="3"/>
          <p:cNvSpPr txBox="true"/>
          <p:nvPr/>
        </p:nvSpPr>
        <p:spPr>
          <a:xfrm rot="0">
            <a:off x="1945677" y="7134225"/>
            <a:ext cx="5766190" cy="2124075"/>
          </a:xfrm>
          <a:prstGeom prst="rect">
            <a:avLst/>
          </a:prstGeom>
        </p:spPr>
        <p:txBody>
          <a:bodyPr anchor="t" rtlCol="false" tIns="0" lIns="0" bIns="0" rIns="0">
            <a:spAutoFit/>
          </a:bodyPr>
          <a:lstStyle/>
          <a:p>
            <a:pPr>
              <a:lnSpc>
                <a:spcPts val="8400"/>
              </a:lnSpc>
            </a:pPr>
            <a:r>
              <a:rPr lang="en-US" b="true" sz="7000" i="false" spc="-70">
                <a:solidFill>
                  <a:srgbClr val="2E414D"/>
                </a:solidFill>
                <a:latin typeface="Open Sans"/>
              </a:rPr>
              <a:t>Common Disorders</a:t>
            </a:r>
          </a:p>
        </p:txBody>
      </p:sp>
      <p:grpSp>
        <p:nvGrpSpPr>
          <p:cNvPr name="Group 4" id="4"/>
          <p:cNvGrpSpPr/>
          <p:nvPr/>
        </p:nvGrpSpPr>
        <p:grpSpPr>
          <a:xfrm rot="0">
            <a:off x="9705694" y="339578"/>
            <a:ext cx="7553606" cy="9607845"/>
            <a:chOff x="0" y="0"/>
            <a:chExt cx="10071474" cy="12810460"/>
          </a:xfrm>
        </p:grpSpPr>
        <p:sp>
          <p:nvSpPr>
            <p:cNvPr name="TextBox 5" id="5"/>
            <p:cNvSpPr txBox="true"/>
            <p:nvPr/>
          </p:nvSpPr>
          <p:spPr>
            <a:xfrm rot="0">
              <a:off x="0" y="4230064"/>
              <a:ext cx="10071474" cy="695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FAFEFF"/>
                  </a:solidFill>
                  <a:latin typeface="Open Sans"/>
                </a:rPr>
                <a:t>Schizophrenia</a:t>
              </a:r>
            </a:p>
          </p:txBody>
        </p:sp>
        <p:sp>
          <p:nvSpPr>
            <p:cNvPr name="TextBox 6" id="6"/>
            <p:cNvSpPr txBox="true"/>
            <p:nvPr/>
          </p:nvSpPr>
          <p:spPr>
            <a:xfrm rot="0">
              <a:off x="0" y="-66675"/>
              <a:ext cx="10071474" cy="39520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Obsessive Compulsive Disorder</a:t>
              </a:r>
            </a:p>
            <a:p>
              <a:pPr>
                <a:lnSpc>
                  <a:spcPts val="4759"/>
                </a:lnSpc>
              </a:pPr>
            </a:p>
            <a:p>
              <a:pPr>
                <a:lnSpc>
                  <a:spcPts val="4759"/>
                </a:lnSpc>
              </a:pPr>
              <a:r>
                <a:rPr lang="en-US" b="false" sz="3400" i="true" spc="102">
                  <a:solidFill>
                    <a:srgbClr val="FAFEFF"/>
                  </a:solidFill>
                  <a:latin typeface="Open Sans"/>
                </a:rPr>
                <a:t>Post Traumatic Stress Disorder</a:t>
              </a:r>
            </a:p>
            <a:p>
              <a:pPr>
                <a:lnSpc>
                  <a:spcPts val="4759"/>
                </a:lnSpc>
              </a:pPr>
            </a:p>
            <a:p>
              <a:pPr>
                <a:lnSpc>
                  <a:spcPts val="4759"/>
                </a:lnSpc>
              </a:pPr>
              <a:r>
                <a:rPr lang="en-US" b="false" sz="3400" i="true" spc="102">
                  <a:solidFill>
                    <a:srgbClr val="FAFEFF"/>
                  </a:solidFill>
                  <a:latin typeface="Open Sans"/>
                </a:rPr>
                <a:t>Psychotic Disorders</a:t>
              </a:r>
            </a:p>
          </p:txBody>
        </p:sp>
        <p:sp>
          <p:nvSpPr>
            <p:cNvPr name="TextBox 7" id="7"/>
            <p:cNvSpPr txBox="true"/>
            <p:nvPr/>
          </p:nvSpPr>
          <p:spPr>
            <a:xfrm rot="0">
              <a:off x="0" y="6965137"/>
              <a:ext cx="10071474" cy="1457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FAFEFF"/>
                  </a:solidFill>
                  <a:latin typeface="Open Sans"/>
                </a:rPr>
                <a:t>OCPD, narcissistic</a:t>
              </a:r>
            </a:p>
            <a:p>
              <a:pPr marL="495300" indent="-247650" lvl="1">
                <a:lnSpc>
                  <a:spcPts val="4500"/>
                </a:lnSpc>
                <a:buFont typeface="Arial"/>
                <a:buChar char="•"/>
              </a:pPr>
              <a:r>
                <a:rPr lang="en-US" b="false" sz="3000" i="false" spc="30">
                  <a:solidFill>
                    <a:srgbClr val="FAFEFF"/>
                  </a:solidFill>
                  <a:latin typeface="Open Sans"/>
                </a:rPr>
                <a:t>Boardline</a:t>
              </a:r>
            </a:p>
          </p:txBody>
        </p:sp>
        <p:sp>
          <p:nvSpPr>
            <p:cNvPr name="TextBox 8" id="8"/>
            <p:cNvSpPr txBox="true"/>
            <p:nvPr/>
          </p:nvSpPr>
          <p:spPr>
            <a:xfrm rot="0">
              <a:off x="0" y="5868798"/>
              <a:ext cx="10071474"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Personality Disorders</a:t>
              </a:r>
            </a:p>
          </p:txBody>
        </p:sp>
        <p:sp>
          <p:nvSpPr>
            <p:cNvPr name="TextBox 9" id="9"/>
            <p:cNvSpPr txBox="true"/>
            <p:nvPr/>
          </p:nvSpPr>
          <p:spPr>
            <a:xfrm rot="0">
              <a:off x="0" y="10591135"/>
              <a:ext cx="10071474" cy="2219325"/>
            </a:xfrm>
            <a:prstGeom prst="rect">
              <a:avLst/>
            </a:prstGeom>
          </p:spPr>
          <p:txBody>
            <a:bodyPr anchor="t" rtlCol="false" tIns="0" lIns="0" bIns="0" rIns="0">
              <a:spAutoFit/>
            </a:bodyPr>
            <a:lstStyle/>
            <a:p>
              <a:pPr marL="495300" indent="-247650" lvl="1">
                <a:lnSpc>
                  <a:spcPts val="4500"/>
                </a:lnSpc>
                <a:buFont typeface="Arial"/>
                <a:buChar char="•"/>
              </a:pPr>
              <a:r>
                <a:rPr lang="en-US" b="false" sz="3000" i="false" spc="30">
                  <a:solidFill>
                    <a:srgbClr val="FAFEFF"/>
                  </a:solidFill>
                  <a:latin typeface="Open Sans"/>
                </a:rPr>
                <a:t>Alcohol</a:t>
              </a:r>
            </a:p>
            <a:p>
              <a:pPr marL="495300" indent="-247650" lvl="1">
                <a:lnSpc>
                  <a:spcPts val="4500"/>
                </a:lnSpc>
                <a:buFont typeface="Arial"/>
                <a:buChar char="•"/>
              </a:pPr>
              <a:r>
                <a:rPr lang="en-US" b="false" sz="3000" i="false" spc="30">
                  <a:solidFill>
                    <a:srgbClr val="FAFEFF"/>
                  </a:solidFill>
                  <a:latin typeface="Open Sans"/>
                </a:rPr>
                <a:t>Substances (meth, cocaine, etc)</a:t>
              </a:r>
            </a:p>
            <a:p>
              <a:pPr marL="495300" indent="-247650" lvl="1">
                <a:lnSpc>
                  <a:spcPts val="4500"/>
                </a:lnSpc>
                <a:buFont typeface="Arial"/>
                <a:buChar char="•"/>
              </a:pPr>
              <a:r>
                <a:rPr lang="en-US" b="false" sz="3000" i="false" spc="30">
                  <a:solidFill>
                    <a:srgbClr val="FAFEFF"/>
                  </a:solidFill>
                  <a:latin typeface="Open Sans"/>
                </a:rPr>
                <a:t>Opioid</a:t>
              </a:r>
            </a:p>
          </p:txBody>
        </p:sp>
        <p:sp>
          <p:nvSpPr>
            <p:cNvPr name="TextBox 10" id="10"/>
            <p:cNvSpPr txBox="true"/>
            <p:nvPr/>
          </p:nvSpPr>
          <p:spPr>
            <a:xfrm rot="0">
              <a:off x="0" y="9494796"/>
              <a:ext cx="10071474" cy="751628"/>
            </a:xfrm>
            <a:prstGeom prst="rect">
              <a:avLst/>
            </a:prstGeom>
          </p:spPr>
          <p:txBody>
            <a:bodyPr anchor="t" rtlCol="false" tIns="0" lIns="0" bIns="0" rIns="0">
              <a:spAutoFit/>
            </a:bodyPr>
            <a:lstStyle/>
            <a:p>
              <a:pPr>
                <a:lnSpc>
                  <a:spcPts val="4759"/>
                </a:lnSpc>
              </a:pPr>
              <a:r>
                <a:rPr lang="en-US" b="false" sz="3400" i="true" spc="102">
                  <a:solidFill>
                    <a:srgbClr val="FAFEFF"/>
                  </a:solidFill>
                  <a:latin typeface="Open Sans"/>
                </a:rPr>
                <a:t>Substance Use Disorders</a:t>
              </a:r>
            </a:p>
          </p:txBody>
        </p:sp>
      </p:grpSp>
      <p:grpSp>
        <p:nvGrpSpPr>
          <p:cNvPr name="Group 11" id="11"/>
          <p:cNvGrpSpPr/>
          <p:nvPr/>
        </p:nvGrpSpPr>
        <p:grpSpPr>
          <a:xfrm rot="0">
            <a:off x="0" y="-5143500"/>
            <a:ext cx="8672741" cy="10287000"/>
            <a:chOff x="0" y="0"/>
            <a:chExt cx="11563655" cy="13716000"/>
          </a:xfrm>
        </p:grpSpPr>
        <p:pic>
          <p:nvPicPr>
            <p:cNvPr name="Picture 12" id="12"/>
            <p:cNvPicPr>
              <a:picLocks noChangeAspect="true"/>
            </p:cNvPicPr>
            <p:nvPr/>
          </p:nvPicPr>
          <p:blipFill>
            <a:blip r:embed="rId3"/>
            <a:srcRect l="0" t="21689" r="0" b="39163"/>
            <a:stretch>
              <a:fillRect/>
            </a:stretch>
          </p:blipFill>
          <p:spPr>
            <a:xfrm>
              <a:off x="0" y="0"/>
              <a:ext cx="11563655" cy="6794500"/>
            </a:xfrm>
            <a:prstGeom prst="rect">
              <a:avLst/>
            </a:prstGeom>
          </p:spPr>
        </p:pic>
        <p:pic>
          <p:nvPicPr>
            <p:cNvPr name="Picture 13" id="13"/>
            <p:cNvPicPr>
              <a:picLocks noChangeAspect="true"/>
            </p:cNvPicPr>
            <p:nvPr/>
          </p:nvPicPr>
          <p:blipFill>
            <a:blip r:embed="rId4"/>
            <a:srcRect l="0" t="5904" r="0" b="5904"/>
            <a:stretch>
              <a:fillRect/>
            </a:stretch>
          </p:blipFill>
          <p:spPr>
            <a:xfrm>
              <a:off x="0" y="6921500"/>
              <a:ext cx="11563655" cy="6794500"/>
            </a:xfrm>
            <a:prstGeom prst="rect">
              <a:avLst/>
            </a:prstGeom>
          </p:spPr>
        </p:pic>
      </p:grpSp>
      <p:sp>
        <p:nvSpPr>
          <p:cNvPr name="AutoShape 14" id="14"/>
          <p:cNvSpPr/>
          <p:nvPr/>
        </p:nvSpPr>
        <p:spPr>
          <a:xfrm rot="0">
            <a:off x="1028700" y="-169247"/>
            <a:ext cx="200932" cy="9427547"/>
          </a:xfrm>
          <a:prstGeom prst="rect">
            <a:avLst/>
          </a:prstGeom>
          <a:solidFill>
            <a:srgbClr val="2E414D"/>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DADrMERmeFs</dc:identifier>
  <dcterms:modified xsi:type="dcterms:W3CDTF">2011-08-01T06:04:30Z</dcterms:modified>
  <cp:revision>1</cp:revision>
  <dc:title>Copy of Food &amp; Mood: The Role of Nutrition On Mental Health</dc:title>
</cp:coreProperties>
</file>