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7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27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4772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15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4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43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11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5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2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8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0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4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3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5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8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A6D87-6DD7-43C8-94F7-1A8EBAD499F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8FAF5-D15E-4FBA-8040-2BB817262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92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Trigger Point Therapy for the Office Athlete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is it, and how can you use it to improve your function?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53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Piriformis</a:t>
            </a:r>
            <a:r>
              <a:rPr lang="en-US" dirty="0" smtClean="0"/>
              <a:t> - PITA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Medium size implement (roller, medicine ball, lacrosse ball)</a:t>
            </a:r>
          </a:p>
          <a:p>
            <a:endParaRPr lang="en-US" dirty="0" smtClean="0"/>
          </a:p>
          <a:p>
            <a:r>
              <a:rPr lang="en-US" dirty="0" smtClean="0"/>
              <a:t>Active, passive or resisted</a:t>
            </a:r>
          </a:p>
          <a:p>
            <a:endParaRPr lang="en-US" dirty="0" smtClean="0"/>
          </a:p>
          <a:p>
            <a:r>
              <a:rPr lang="en-US" dirty="0" smtClean="0"/>
              <a:t>Warm up the muscle – quite uncomfortable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230" y="3826276"/>
            <a:ext cx="4259076" cy="283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85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431367" cy="3599316"/>
          </a:xfrm>
        </p:spPr>
        <p:txBody>
          <a:bodyPr/>
          <a:lstStyle/>
          <a:p>
            <a:r>
              <a:rPr lang="en-US" dirty="0" smtClean="0"/>
              <a:t>Foam roller, dumbbell, dowel to warm up muscle</a:t>
            </a:r>
          </a:p>
          <a:p>
            <a:endParaRPr lang="en-US" dirty="0" smtClean="0"/>
          </a:p>
          <a:p>
            <a:r>
              <a:rPr lang="en-US" dirty="0" smtClean="0"/>
              <a:t>Fingers/knuckles, golf ball for trigger point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Active or passive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111" y="2336873"/>
            <a:ext cx="6051177" cy="34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6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67191" cy="42387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Should gain noticeable relief within a couple of visits</a:t>
            </a:r>
          </a:p>
          <a:p>
            <a:endParaRPr lang="en-US" dirty="0" smtClean="0"/>
          </a:p>
          <a:p>
            <a:r>
              <a:rPr lang="en-US" dirty="0" smtClean="0"/>
              <a:t>Most of the time should treat away from the painful area</a:t>
            </a:r>
          </a:p>
          <a:p>
            <a:endParaRPr lang="en-US" dirty="0" smtClean="0"/>
          </a:p>
          <a:p>
            <a:r>
              <a:rPr lang="en-US" dirty="0" smtClean="0"/>
              <a:t>Should give you at home </a:t>
            </a:r>
            <a:r>
              <a:rPr lang="en-US" dirty="0" err="1" smtClean="0"/>
              <a:t>myofascial</a:t>
            </a:r>
            <a:r>
              <a:rPr lang="en-US" dirty="0" smtClean="0"/>
              <a:t> release exercises and strengthening/stretching exercises</a:t>
            </a:r>
          </a:p>
          <a:p>
            <a:endParaRPr lang="en-US" dirty="0" smtClean="0"/>
          </a:p>
          <a:p>
            <a:r>
              <a:rPr lang="en-US" dirty="0" smtClean="0"/>
              <a:t>Beware of rest</a:t>
            </a:r>
          </a:p>
          <a:p>
            <a:endParaRPr lang="en-US" dirty="0" smtClean="0"/>
          </a:p>
          <a:p>
            <a:r>
              <a:rPr lang="en-US" dirty="0" smtClean="0"/>
              <a:t>Should not cause excessive bruising.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95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“The Soft Tissue Release Handbook”. </a:t>
            </a:r>
            <a:r>
              <a:rPr lang="en-US" sz="2000" dirty="0"/>
              <a:t>Sanderson and Odell. 2013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Intended for use by therapists</a:t>
            </a:r>
          </a:p>
          <a:p>
            <a:pPr lvl="1"/>
            <a:r>
              <a:rPr lang="en-US" sz="1600" dirty="0" smtClean="0"/>
              <a:t>Gives a very good overview of the injury process, and the rational behind TPT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Medline – free with Calgary Public Library membership</a:t>
            </a:r>
          </a:p>
          <a:p>
            <a:pPr lvl="1"/>
            <a:r>
              <a:rPr lang="en-US" sz="1600" dirty="0" smtClean="0"/>
              <a:t>For those who want to know the current scientific research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i="1" dirty="0" smtClean="0"/>
              <a:t>“Anatomy Trains”. </a:t>
            </a:r>
            <a:r>
              <a:rPr lang="en-US" sz="2000" dirty="0" smtClean="0"/>
              <a:t>Thomas Myers,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Ed.</a:t>
            </a:r>
          </a:p>
          <a:p>
            <a:pPr lvl="1"/>
            <a:r>
              <a:rPr lang="en-US" sz="1600" dirty="0" smtClean="0"/>
              <a:t>All about fascia</a:t>
            </a:r>
            <a:endParaRPr lang="en-US" sz="16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243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Patient’s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Endurance athlete transitions to office job</a:t>
            </a:r>
          </a:p>
          <a:p>
            <a:pPr lvl="1"/>
            <a:r>
              <a:rPr lang="en-US" dirty="0" smtClean="0"/>
              <a:t>Experiential </a:t>
            </a:r>
            <a:r>
              <a:rPr lang="en-US" dirty="0" smtClean="0"/>
              <a:t>knowledge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Trained practitioners</a:t>
            </a:r>
          </a:p>
          <a:p>
            <a:pPr lvl="1"/>
            <a:r>
              <a:rPr lang="en-US" dirty="0" smtClean="0"/>
              <a:t>RMT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Chiropractors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Osteopaths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18" y="2568384"/>
            <a:ext cx="3870512" cy="38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3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Point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6675220" cy="4326145"/>
          </a:xfrm>
        </p:spPr>
        <p:txBody>
          <a:bodyPr/>
          <a:lstStyle/>
          <a:p>
            <a:r>
              <a:rPr lang="en-US" dirty="0" smtClean="0"/>
              <a:t>Sore spots on the muscle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Palpable nodules or tight bands of muscle </a:t>
            </a:r>
            <a:r>
              <a:rPr lang="en-US" dirty="0" err="1" smtClean="0"/>
              <a:t>fibres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Often elicit a twitch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Refer pain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153" y="2108946"/>
            <a:ext cx="4607859" cy="460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0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Are They?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7425711" cy="3599316"/>
          </a:xfrm>
        </p:spPr>
        <p:txBody>
          <a:bodyPr/>
          <a:lstStyle/>
          <a:p>
            <a:r>
              <a:rPr lang="en-US" dirty="0" smtClean="0"/>
              <a:t>No consensus in the scientific literature, but there are some clues: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MRI/MRE shows up to 50% higher tension compared to surrounding tissues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Biochemical markers (ACH, Serotonin, Noradrenaline, low pH)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Electrically active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762" y="2051223"/>
            <a:ext cx="3678236" cy="468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5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Latent</a:t>
            </a:r>
          </a:p>
          <a:p>
            <a:pPr lvl="1"/>
            <a:r>
              <a:rPr lang="en-US" dirty="0" smtClean="0"/>
              <a:t>No spontaneous </a:t>
            </a:r>
            <a:r>
              <a:rPr lang="en-US" dirty="0" smtClean="0"/>
              <a:t>pain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Affects muscle </a:t>
            </a:r>
            <a:r>
              <a:rPr lang="en-US" dirty="0" smtClean="0"/>
              <a:t>function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Pain on palpation only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Active</a:t>
            </a:r>
          </a:p>
          <a:p>
            <a:pPr lvl="1"/>
            <a:r>
              <a:rPr lang="en-US" dirty="0" smtClean="0"/>
              <a:t>Causes pain at </a:t>
            </a:r>
            <a:r>
              <a:rPr lang="en-US" dirty="0" smtClean="0"/>
              <a:t>rest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Referred pain on palpation, similar to complaint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22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Modalities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202276"/>
            <a:ext cx="6157508" cy="4575041"/>
          </a:xfrm>
        </p:spPr>
        <p:txBody>
          <a:bodyPr>
            <a:normAutofit/>
          </a:bodyPr>
          <a:lstStyle/>
          <a:p>
            <a:r>
              <a:rPr lang="en-US" dirty="0" smtClean="0"/>
              <a:t>Needling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Local Injections (anesthetic)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Acupunture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Myotherapy</a:t>
            </a:r>
            <a:r>
              <a:rPr lang="en-US" dirty="0" smtClean="0"/>
              <a:t> – manual pressure using thumb/knuckles/elbow etc.</a:t>
            </a:r>
          </a:p>
          <a:p>
            <a:endParaRPr lang="en-US" dirty="0" smtClean="0"/>
          </a:p>
          <a:p>
            <a:r>
              <a:rPr lang="en-US" dirty="0" smtClean="0"/>
              <a:t>Stretch and Spray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849" y="2434237"/>
            <a:ext cx="5243773" cy="411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97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Variation</a:t>
            </a:r>
          </a:p>
          <a:p>
            <a:pPr lvl="1"/>
            <a:r>
              <a:rPr lang="en-US" dirty="0" smtClean="0"/>
              <a:t>Dependent on injury/individual</a:t>
            </a:r>
          </a:p>
          <a:p>
            <a:pPr lvl="1"/>
            <a:r>
              <a:rPr lang="en-US" dirty="0" smtClean="0"/>
              <a:t>Skill of practitioner</a:t>
            </a:r>
          </a:p>
          <a:p>
            <a:pPr lvl="1"/>
            <a:r>
              <a:rPr lang="en-US" dirty="0" smtClean="0"/>
              <a:t>May require a single or multiple treatments</a:t>
            </a:r>
          </a:p>
          <a:p>
            <a:pPr lvl="1"/>
            <a:r>
              <a:rPr lang="en-US" dirty="0" smtClean="0"/>
              <a:t>Must be followed up with strengthening exercises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Weak evidence due to small study size</a:t>
            </a:r>
          </a:p>
          <a:p>
            <a:pPr lvl="1"/>
            <a:r>
              <a:rPr lang="en-US" dirty="0" smtClean="0"/>
              <a:t>Headaches and migraines – reduce intensity, severity and frequency</a:t>
            </a:r>
          </a:p>
          <a:p>
            <a:pPr lvl="1"/>
            <a:r>
              <a:rPr lang="en-US" dirty="0" smtClean="0"/>
              <a:t>Low back pain – best when combined with other therapies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33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Tissue Release (STR)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“The Soft Tissue Release Handbook”. </a:t>
            </a:r>
            <a:r>
              <a:rPr lang="en-US" sz="2000" dirty="0" smtClean="0"/>
              <a:t>Sanderson and Odell. 2013.</a:t>
            </a:r>
          </a:p>
          <a:p>
            <a:endParaRPr lang="en-US" sz="2000" dirty="0" smtClean="0"/>
          </a:p>
          <a:p>
            <a:r>
              <a:rPr lang="en-US" dirty="0" smtClean="0"/>
              <a:t>AKA – Active Release Therapy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Lock – Lengthen – Release</a:t>
            </a:r>
          </a:p>
          <a:p>
            <a:pPr lvl="1"/>
            <a:r>
              <a:rPr lang="en-US" dirty="0" smtClean="0"/>
              <a:t>Lock – Surface area (start broader), Pressure (start lighter), Direction (angled vs direct)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Lengthen – Active (patient moves), Passive (therapist moves), Weight bearing, Resisted.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2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Calf/Shin/Foot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85148"/>
            <a:ext cx="6950885" cy="4672851"/>
          </a:xfrm>
        </p:spPr>
        <p:txBody>
          <a:bodyPr/>
          <a:lstStyle/>
          <a:p>
            <a:r>
              <a:rPr lang="en-US" dirty="0" smtClean="0"/>
              <a:t>Toe muscle activation</a:t>
            </a:r>
          </a:p>
          <a:p>
            <a:endParaRPr lang="en-US" dirty="0" smtClean="0"/>
          </a:p>
          <a:p>
            <a:r>
              <a:rPr lang="en-US" dirty="0" smtClean="0"/>
              <a:t>Big toe extension</a:t>
            </a:r>
          </a:p>
          <a:p>
            <a:endParaRPr lang="en-US" dirty="0" smtClean="0"/>
          </a:p>
          <a:p>
            <a:r>
              <a:rPr lang="en-US" dirty="0" smtClean="0"/>
              <a:t>Ankle dorsiflexion</a:t>
            </a:r>
          </a:p>
          <a:p>
            <a:endParaRPr lang="en-US" dirty="0" smtClean="0"/>
          </a:p>
          <a:p>
            <a:r>
              <a:rPr lang="en-US" dirty="0" smtClean="0"/>
              <a:t>Larger-smaller implement (tennis ball, lacrosse ball, golf ball, smooth rock, Sharpie lid, knuckles)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124" y="2857501"/>
            <a:ext cx="42672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6324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450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Trigger Point Therapy for the Office Athlete</vt:lpstr>
      <vt:lpstr>A Patient’s Perspective</vt:lpstr>
      <vt:lpstr>Trigger Point Description</vt:lpstr>
      <vt:lpstr>But What Are They?</vt:lpstr>
      <vt:lpstr>Two Types</vt:lpstr>
      <vt:lpstr>Treatment Modalities</vt:lpstr>
      <vt:lpstr>Effectiveness</vt:lpstr>
      <vt:lpstr>Soft Tissue Release (STR)</vt:lpstr>
      <vt:lpstr>Calf/Shin/Foot</vt:lpstr>
      <vt:lpstr>Piriformis - PITA</vt:lpstr>
      <vt:lpstr>Elbow</vt:lpstr>
      <vt:lpstr>Choosing a Therapist</vt:lpstr>
      <vt:lpstr>Resources</vt:lpstr>
    </vt:vector>
  </TitlesOfParts>
  <Company>ExxonMobil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 Point Therapy for the Office Athlete</dc:title>
  <dc:creator>Ford, Joanna /CS</dc:creator>
  <cp:lastModifiedBy>Ford, Joanna /CS</cp:lastModifiedBy>
  <cp:revision>28</cp:revision>
  <dcterms:created xsi:type="dcterms:W3CDTF">2019-09-12T13:52:16Z</dcterms:created>
  <dcterms:modified xsi:type="dcterms:W3CDTF">2019-09-30T17:40:23Z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289076150</vt:i4>
  </property>
  <property fmtid="{D5CDD505-2E9C-101B-9397-08002B2CF9AE}" pid="3" name="_NewReviewCycle">
    <vt:lpwstr/>
  </property>
  <property fmtid="{D5CDD505-2E9C-101B-9397-08002B2CF9AE}" pid="4" name="_EmailSubject">
    <vt:lpwstr>TPT</vt:lpwstr>
  </property>
  <property fmtid="{D5CDD505-2E9C-101B-9397-08002B2CF9AE}" pid="5" name="_AuthorEmail">
    <vt:lpwstr>joanna.ford@esso.ca</vt:lpwstr>
  </property>
  <property fmtid="{D5CDD505-2E9C-101B-9397-08002B2CF9AE}" pid="6" name="_AuthorEmailDisplayName">
    <vt:lpwstr>Ford, Joanna /CS</vt:lpwstr>
  </property>
</Properties>
</file>