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8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7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55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205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17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98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26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5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2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6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7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4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1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1793-78F9-434B-B3CD-50C6AD697104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9AF02-C2B0-415D-A6BB-D8772FA15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16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alhelp.net/articles/stress-reduction-and-managemen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py_rAWSWkA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Strategies for Stress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3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for 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Variety is key to train a healthy response to stress</a:t>
            </a:r>
          </a:p>
          <a:p>
            <a:r>
              <a:rPr lang="en-US" dirty="0" smtClean="0"/>
              <a:t>Very easy for 40-60 minutes</a:t>
            </a:r>
          </a:p>
          <a:p>
            <a:pPr lvl="1"/>
            <a:r>
              <a:rPr lang="en-US" dirty="0" smtClean="0"/>
              <a:t>Beyond 75 minutes will cause a decrease in glycogen stores = release of cortisol.</a:t>
            </a:r>
          </a:p>
          <a:p>
            <a:r>
              <a:rPr lang="en-US" dirty="0" smtClean="0"/>
              <a:t>High Intensity Interval Training (HIIT)</a:t>
            </a:r>
          </a:p>
          <a:p>
            <a:pPr lvl="1"/>
            <a:r>
              <a:rPr lang="en-US" dirty="0" smtClean="0"/>
              <a:t>Stimulate GH</a:t>
            </a:r>
          </a:p>
          <a:p>
            <a:pPr lvl="1"/>
            <a:r>
              <a:rPr lang="en-US" dirty="0" smtClean="0"/>
              <a:t>30 minutes total</a:t>
            </a:r>
          </a:p>
          <a:p>
            <a:pPr lvl="1"/>
            <a:r>
              <a:rPr lang="en-US" dirty="0" smtClean="0"/>
              <a:t>10 minute warm up. 10x 30s hard, 30s rest. 10 minute cool down</a:t>
            </a:r>
          </a:p>
          <a:p>
            <a:pPr lvl="1"/>
            <a:r>
              <a:rPr lang="en-US" dirty="0" smtClean="0"/>
              <a:t>Outdoors enhances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4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of GH, reduces cortisol levels</a:t>
            </a:r>
          </a:p>
          <a:p>
            <a:r>
              <a:rPr lang="en-US" dirty="0" smtClean="0"/>
              <a:t>Strategies for improving sleep</a:t>
            </a:r>
          </a:p>
          <a:p>
            <a:pPr marL="914400" lvl="1" indent="-457200"/>
            <a:r>
              <a:rPr lang="en-US" dirty="0"/>
              <a:t>White noise</a:t>
            </a:r>
          </a:p>
          <a:p>
            <a:pPr marL="914400" lvl="1" indent="-457200"/>
            <a:r>
              <a:rPr lang="en-US" dirty="0"/>
              <a:t>Blackout blinds</a:t>
            </a:r>
          </a:p>
          <a:p>
            <a:pPr marL="914400" lvl="1" indent="-457200"/>
            <a:r>
              <a:rPr lang="en-US" dirty="0"/>
              <a:t>Light snack</a:t>
            </a:r>
          </a:p>
          <a:p>
            <a:pPr marL="914400" lvl="1" indent="-457200"/>
            <a:r>
              <a:rPr lang="en-US" dirty="0"/>
              <a:t>Mattress/pillows</a:t>
            </a:r>
          </a:p>
          <a:p>
            <a:pPr marL="914400" lvl="1" indent="-457200"/>
            <a:r>
              <a:rPr lang="en-US" dirty="0"/>
              <a:t>Progressive relaxation</a:t>
            </a:r>
          </a:p>
          <a:p>
            <a:pPr marL="914400" lvl="1" indent="-457200"/>
            <a:r>
              <a:rPr lang="en-US" dirty="0"/>
              <a:t>Journaling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 to reduce stress/anxiety</a:t>
            </a:r>
          </a:p>
          <a:p>
            <a:r>
              <a:rPr lang="en-US" dirty="0" smtClean="0"/>
              <a:t>Practice 2x/day to </a:t>
            </a:r>
            <a:r>
              <a:rPr lang="en-US" dirty="0" smtClean="0"/>
              <a:t>start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https://www.anxietybc.com/sites/default/files/MuscleRelaxation.pdf</a:t>
            </a:r>
          </a:p>
        </p:txBody>
      </p:sp>
    </p:spTree>
    <p:extLst>
      <p:ext uri="{BB962C8B-B14F-4D97-AF65-F5344CB8AC3E}">
        <p14:creationId xmlns:p14="http://schemas.microsoft.com/office/powerpoint/2010/main" val="40407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https://www.mentalhelp.net/articles/stress-reduction-and-management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https://sleepfoundation.org/</a:t>
            </a:r>
          </a:p>
        </p:txBody>
      </p:sp>
    </p:spTree>
    <p:extLst>
      <p:ext uri="{BB962C8B-B14F-4D97-AF65-F5344CB8AC3E}">
        <p14:creationId xmlns:p14="http://schemas.microsoft.com/office/powerpoint/2010/main" val="393486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stress and how does it effect the body?</a:t>
            </a:r>
          </a:p>
          <a:p>
            <a:r>
              <a:rPr lang="en-US" dirty="0" smtClean="0"/>
              <a:t>Why should we manage stress?</a:t>
            </a:r>
          </a:p>
          <a:p>
            <a:r>
              <a:rPr lang="en-US" dirty="0" smtClean="0"/>
              <a:t>How can we manage stress?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body’s response to change</a:t>
            </a:r>
          </a:p>
          <a:p>
            <a:r>
              <a:rPr lang="en-US" dirty="0" smtClean="0"/>
              <a:t>Fight or flight</a:t>
            </a:r>
          </a:p>
          <a:p>
            <a:r>
              <a:rPr lang="en-US" dirty="0" smtClean="0"/>
              <a:t>Physical response that creates both short term and long term changes</a:t>
            </a:r>
          </a:p>
          <a:p>
            <a:pPr lvl="1"/>
            <a:r>
              <a:rPr lang="en-US" dirty="0" smtClean="0"/>
              <a:t>Release of cortisol</a:t>
            </a:r>
          </a:p>
          <a:p>
            <a:pPr lvl="2"/>
            <a:r>
              <a:rPr lang="en-US" dirty="0" smtClean="0"/>
              <a:t>Gluconeogenesis – breakdown of protein to FFA</a:t>
            </a:r>
          </a:p>
          <a:p>
            <a:pPr lvl="2"/>
            <a:r>
              <a:rPr lang="en-US" dirty="0" smtClean="0"/>
              <a:t>Promotes use of FFA as fuel</a:t>
            </a:r>
          </a:p>
          <a:p>
            <a:pPr lvl="2"/>
            <a:r>
              <a:rPr lang="en-US" dirty="0" smtClean="0"/>
              <a:t>Inhibits uptake of glucose into cells (insulin antagonist)</a:t>
            </a:r>
          </a:p>
          <a:p>
            <a:pPr lvl="2"/>
            <a:r>
              <a:rPr lang="en-US" dirty="0" smtClean="0"/>
              <a:t>Transfer fat from subcutaneous to visceral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3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we manage stress?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4602" y="2594919"/>
            <a:ext cx="1018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https://www.youtube.com/watch?v=xpy_rAWSWkA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50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Eustress vs. Distress</a:t>
            </a:r>
          </a:p>
          <a:p>
            <a:r>
              <a:rPr lang="en-US" dirty="0" smtClean="0"/>
              <a:t>Sources of Distress</a:t>
            </a:r>
          </a:p>
          <a:p>
            <a:r>
              <a:rPr lang="en-US" dirty="0" smtClean="0"/>
              <a:t>Eustress</a:t>
            </a:r>
          </a:p>
          <a:p>
            <a:r>
              <a:rPr lang="en-US" dirty="0" smtClean="0"/>
              <a:t>Sleep</a:t>
            </a:r>
          </a:p>
          <a:p>
            <a:r>
              <a:rPr lang="en-US" dirty="0" smtClean="0"/>
              <a:t>Exercise</a:t>
            </a:r>
          </a:p>
          <a:p>
            <a:r>
              <a:rPr lang="en-US" dirty="0" smtClean="0"/>
              <a:t>Progressive Relaxation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Eustress vs Distress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Positive Stress</a:t>
            </a:r>
          </a:p>
          <a:p>
            <a:pPr lvl="1"/>
            <a:r>
              <a:rPr lang="en-US" dirty="0" smtClean="0"/>
              <a:t>Motivates</a:t>
            </a:r>
          </a:p>
          <a:p>
            <a:pPr lvl="1"/>
            <a:r>
              <a:rPr lang="en-US" dirty="0" smtClean="0"/>
              <a:t>Focuses your energy</a:t>
            </a:r>
          </a:p>
          <a:p>
            <a:pPr lvl="1"/>
            <a:r>
              <a:rPr lang="en-US" dirty="0" smtClean="0"/>
              <a:t>Perceived as within our ability</a:t>
            </a:r>
          </a:p>
          <a:p>
            <a:pPr lvl="1"/>
            <a:r>
              <a:rPr lang="en-US" dirty="0" smtClean="0"/>
              <a:t>Exciting</a:t>
            </a:r>
          </a:p>
          <a:p>
            <a:pPr lvl="1"/>
            <a:r>
              <a:rPr lang="en-US" dirty="0" smtClean="0"/>
              <a:t>Improves performance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Negative Stress</a:t>
            </a:r>
          </a:p>
          <a:p>
            <a:pPr lvl="1"/>
            <a:r>
              <a:rPr lang="en-US" dirty="0" smtClean="0"/>
              <a:t>Causes anxiety/concern</a:t>
            </a:r>
          </a:p>
          <a:p>
            <a:pPr lvl="1"/>
            <a:r>
              <a:rPr lang="en-US" dirty="0" smtClean="0"/>
              <a:t>Can be short or long term</a:t>
            </a:r>
          </a:p>
          <a:p>
            <a:pPr lvl="1"/>
            <a:r>
              <a:rPr lang="en-US" dirty="0" smtClean="0"/>
              <a:t>Perceived as outside our ability</a:t>
            </a:r>
          </a:p>
          <a:p>
            <a:pPr lvl="1"/>
            <a:r>
              <a:rPr lang="en-US" dirty="0" smtClean="0"/>
              <a:t>Unpleasant</a:t>
            </a:r>
          </a:p>
          <a:p>
            <a:pPr lvl="1"/>
            <a:r>
              <a:rPr lang="en-US" dirty="0" smtClean="0"/>
              <a:t>Lowers Performance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Behavioural</a:t>
            </a:r>
            <a:r>
              <a:rPr lang="en-US" dirty="0" smtClean="0"/>
              <a:t> Causes of Distress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Fears</a:t>
            </a:r>
          </a:p>
          <a:p>
            <a:r>
              <a:rPr lang="en-US" dirty="0" smtClean="0"/>
              <a:t>Repetitive thought </a:t>
            </a:r>
            <a:r>
              <a:rPr lang="en-US" dirty="0"/>
              <a:t>p</a:t>
            </a:r>
            <a:r>
              <a:rPr lang="en-US" dirty="0" smtClean="0"/>
              <a:t>atterns</a:t>
            </a:r>
          </a:p>
          <a:p>
            <a:r>
              <a:rPr lang="en-US" dirty="0" smtClean="0"/>
              <a:t>Worry about future events</a:t>
            </a:r>
          </a:p>
          <a:p>
            <a:r>
              <a:rPr lang="en-US" dirty="0" smtClean="0"/>
              <a:t>Unrealistic expectations (perfectionism)</a:t>
            </a:r>
          </a:p>
          <a:p>
            <a:r>
              <a:rPr lang="en-US" dirty="0" smtClean="0"/>
              <a:t>Overscheduling</a:t>
            </a:r>
          </a:p>
          <a:p>
            <a:r>
              <a:rPr lang="en-US" dirty="0" smtClean="0"/>
              <a:t>Procrastination</a:t>
            </a:r>
          </a:p>
          <a:p>
            <a:r>
              <a:rPr lang="en-US" dirty="0" smtClean="0"/>
              <a:t>Failing to be assertive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Counteracts actions of cortisol</a:t>
            </a:r>
          </a:p>
          <a:p>
            <a:pPr lvl="1"/>
            <a:r>
              <a:rPr lang="en-US" dirty="0"/>
              <a:t>Growth Hormone (GH) and Insulin-like Growth Factor (IGF)</a:t>
            </a:r>
          </a:p>
          <a:p>
            <a:pPr lvl="2"/>
            <a:r>
              <a:rPr lang="en-US" dirty="0"/>
              <a:t>Released during sleep and </a:t>
            </a:r>
            <a:r>
              <a:rPr lang="en-US" dirty="0" smtClean="0"/>
              <a:t>HIIT</a:t>
            </a:r>
          </a:p>
          <a:p>
            <a:r>
              <a:rPr lang="en-US" dirty="0" smtClean="0"/>
              <a:t>GH – promotes growth of muscles/cells which are being stressed</a:t>
            </a:r>
          </a:p>
          <a:p>
            <a:r>
              <a:rPr lang="en-US" dirty="0" smtClean="0"/>
              <a:t>IGF – stimulated by GH. Enhances uptake of glucose.</a:t>
            </a:r>
          </a:p>
          <a:p>
            <a:r>
              <a:rPr lang="en-US" dirty="0" smtClean="0"/>
              <a:t>Improves neuroplasticity (BDNF)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12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Eustress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towards a goal</a:t>
            </a:r>
          </a:p>
          <a:p>
            <a:r>
              <a:rPr lang="en-US" dirty="0" smtClean="0"/>
              <a:t>Challenges at the edge of your ability</a:t>
            </a:r>
          </a:p>
          <a:p>
            <a:pPr lvl="1"/>
            <a:r>
              <a:rPr lang="en-US" dirty="0" smtClean="0"/>
              <a:t>Risk</a:t>
            </a:r>
          </a:p>
          <a:p>
            <a:r>
              <a:rPr lang="en-US" dirty="0" smtClean="0"/>
              <a:t>Outdoor Activity</a:t>
            </a:r>
          </a:p>
          <a:p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HIIT</a:t>
            </a:r>
          </a:p>
          <a:p>
            <a:pPr lvl="1"/>
            <a:r>
              <a:rPr lang="en-US" dirty="0" smtClean="0"/>
              <a:t>Aerobic endurance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66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635</TotalTime>
  <Words>345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Practical Strategies for Stress Management</vt:lpstr>
      <vt:lpstr>Overview</vt:lpstr>
      <vt:lpstr>What is Stress?</vt:lpstr>
      <vt:lpstr>Why should we manage stress?</vt:lpstr>
      <vt:lpstr>Stress Management </vt:lpstr>
      <vt:lpstr>Eustress vs Distress</vt:lpstr>
      <vt:lpstr>Behavioural Causes of Distress</vt:lpstr>
      <vt:lpstr>Eustress</vt:lpstr>
      <vt:lpstr>Types of Eustress</vt:lpstr>
      <vt:lpstr>Exercise for Stress Management</vt:lpstr>
      <vt:lpstr>Sleep</vt:lpstr>
      <vt:lpstr>Progressive Relaxation</vt:lpstr>
      <vt:lpstr>Resources</vt:lpstr>
    </vt:vector>
  </TitlesOfParts>
  <Company>ExxonMobil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Strategies for Stress Management</dc:title>
  <dc:creator>Ford, Joanna /C</dc:creator>
  <cp:lastModifiedBy>Ford, Joanna /C</cp:lastModifiedBy>
  <cp:revision>18</cp:revision>
  <dcterms:created xsi:type="dcterms:W3CDTF">2017-08-24T17:07:14Z</dcterms:created>
  <dcterms:modified xsi:type="dcterms:W3CDTF">2017-09-20T18:42:10Z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-1789830413</vt:i4>
  </property>
  <property fmtid="{D5CDD505-2E9C-101B-9397-08002B2CF9AE}" pid="3" name="_NewReviewCycle">
    <vt:lpwstr/>
  </property>
  <property fmtid="{D5CDD505-2E9C-101B-9397-08002B2CF9AE}" pid="4" name="_EmailSubject">
    <vt:lpwstr>stress management</vt:lpwstr>
  </property>
  <property fmtid="{D5CDD505-2E9C-101B-9397-08002B2CF9AE}" pid="5" name="_AuthorEmail">
    <vt:lpwstr>joanna.ford@esso.ca</vt:lpwstr>
  </property>
  <property fmtid="{D5CDD505-2E9C-101B-9397-08002B2CF9AE}" pid="6" name="_AuthorEmailDisplayName">
    <vt:lpwstr>Ford, Joanna /C</vt:lpwstr>
  </property>
</Properties>
</file>