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9" r:id="rId5"/>
    <p:sldId id="266" r:id="rId6"/>
    <p:sldId id="271" r:id="rId7"/>
    <p:sldId id="265" r:id="rId8"/>
    <p:sldId id="267" r:id="rId9"/>
    <p:sldId id="268" r:id="rId10"/>
    <p:sldId id="270" r:id="rId11"/>
    <p:sldId id="258" r:id="rId12"/>
    <p:sldId id="260" r:id="rId13"/>
    <p:sldId id="262" r:id="rId14"/>
    <p:sldId id="263" r:id="rId15"/>
    <p:sldId id="264" r:id="rId16"/>
    <p:sldId id="272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outlineViewPr>
    <p:cViewPr>
      <p:scale>
        <a:sx n="33" d="100"/>
        <a:sy n="33" d="100"/>
      </p:scale>
      <p:origin x="0" y="-7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0B9D28-DEB5-4210-8628-DE5FA776480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754B9FC-2021-4126-90C4-4CA695551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7451D8A-87F6-4180-83E6-FACD29D5099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5B27FF-7742-46DE-8083-3C72E893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is it that some leaders and organizations are able to inspire greater loyalty and engagement among their </a:t>
            </a:r>
          </a:p>
          <a:p>
            <a:r>
              <a:rPr lang="en-US" dirty="0"/>
              <a:t>customers and employees alike? How are they are able to achieve and sustain inordinate amounts of success for years on end?</a:t>
            </a:r>
          </a:p>
          <a:p>
            <a:endParaRPr lang="en-US" dirty="0"/>
          </a:p>
          <a:p>
            <a:r>
              <a:rPr lang="en-US" dirty="0"/>
              <a:t>Whether they realize it or not, all great and inspiring leaders and organizations think, act and communicate in the same way... and it is the complete opposite from everyone else. </a:t>
            </a:r>
          </a:p>
          <a:p>
            <a:endParaRPr lang="en-US" dirty="0"/>
          </a:p>
          <a:p>
            <a:r>
              <a:rPr lang="en-US" dirty="0"/>
              <a:t>Every single organization on the planet, even our own </a:t>
            </a:r>
          </a:p>
          <a:p>
            <a:r>
              <a:rPr lang="en-US" dirty="0"/>
              <a:t>careers, function on three levels: </a:t>
            </a:r>
          </a:p>
          <a:p>
            <a:r>
              <a:rPr lang="en-US" dirty="0"/>
              <a:t>1. What we do</a:t>
            </a:r>
          </a:p>
          <a:p>
            <a:r>
              <a:rPr lang="en-US" dirty="0"/>
              <a:t>2. How we do it, and </a:t>
            </a:r>
          </a:p>
          <a:p>
            <a:r>
              <a:rPr lang="pl-PL" dirty="0"/>
              <a:t>3. </a:t>
            </a:r>
            <a:r>
              <a:rPr lang="pl-PL" dirty="0" err="1"/>
              <a:t>Why</a:t>
            </a:r>
            <a:r>
              <a:rPr lang="pl-PL" dirty="0"/>
              <a:t> we do </a:t>
            </a:r>
            <a:r>
              <a:rPr lang="pl-PL" dirty="0" err="1"/>
              <a:t>it</a:t>
            </a:r>
            <a:r>
              <a:rPr lang="pl-PL" dirty="0"/>
              <a:t>. </a:t>
            </a:r>
          </a:p>
          <a:p>
            <a:endParaRPr lang="pl-PL" dirty="0"/>
          </a:p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pieces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aligned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gives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a </a:t>
            </a:r>
            <a:r>
              <a:rPr lang="pl-PL" dirty="0" err="1"/>
              <a:t>filter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to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decisions</a:t>
            </a:r>
            <a:r>
              <a:rPr lang="pl-PL" dirty="0"/>
              <a:t>. It </a:t>
            </a:r>
            <a:r>
              <a:rPr lang="pl-PL" dirty="0" err="1"/>
              <a:t>provides</a:t>
            </a:r>
            <a:r>
              <a:rPr lang="pl-PL" dirty="0"/>
              <a:t> a </a:t>
            </a:r>
          </a:p>
          <a:p>
            <a:r>
              <a:rPr lang="pl-PL" dirty="0" err="1"/>
              <a:t>foundation</a:t>
            </a:r>
            <a:r>
              <a:rPr lang="pl-PL" dirty="0"/>
              <a:t> for </a:t>
            </a:r>
            <a:r>
              <a:rPr lang="pl-PL" dirty="0" err="1"/>
              <a:t>innovation</a:t>
            </a:r>
            <a:r>
              <a:rPr lang="pl-PL" dirty="0"/>
              <a:t> and for </a:t>
            </a:r>
            <a:r>
              <a:rPr lang="pl-PL" dirty="0" err="1"/>
              <a:t>building</a:t>
            </a:r>
            <a:r>
              <a:rPr lang="pl-PL" dirty="0"/>
              <a:t> trust.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pieces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</a:t>
            </a:r>
            <a:r>
              <a:rPr lang="pl-PL" dirty="0" err="1"/>
              <a:t>balance</a:t>
            </a:r>
            <a:r>
              <a:rPr lang="pl-PL" dirty="0"/>
              <a:t>, </a:t>
            </a:r>
            <a:r>
              <a:rPr lang="pl-PL" dirty="0" err="1"/>
              <a:t>others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say</a:t>
            </a:r>
            <a:r>
              <a:rPr lang="pl-PL" dirty="0"/>
              <a:t>, with </a:t>
            </a:r>
          </a:p>
          <a:p>
            <a:r>
              <a:rPr lang="pl-PL" dirty="0" err="1"/>
              <a:t>absolute</a:t>
            </a:r>
            <a:r>
              <a:rPr lang="pl-PL" dirty="0"/>
              <a:t> </a:t>
            </a:r>
            <a:r>
              <a:rPr lang="pl-PL" dirty="0" err="1"/>
              <a:t>clarity</a:t>
            </a:r>
            <a:r>
              <a:rPr lang="pl-PL" dirty="0"/>
              <a:t> and </a:t>
            </a:r>
            <a:r>
              <a:rPr lang="pl-PL" dirty="0" err="1"/>
              <a:t>certainty</a:t>
            </a:r>
            <a:r>
              <a:rPr lang="pl-PL" dirty="0"/>
              <a:t>, “We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,” “We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stand for.” </a:t>
            </a:r>
          </a:p>
          <a:p>
            <a:endParaRPr lang="pl-PL" dirty="0"/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simple</a:t>
            </a:r>
            <a:r>
              <a:rPr lang="pl-PL" dirty="0"/>
              <a:t> idea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Golden</a:t>
            </a:r>
            <a:r>
              <a:rPr lang="pl-PL" dirty="0"/>
              <a:t> </a:t>
            </a:r>
            <a:r>
              <a:rPr lang="pl-PL" dirty="0" err="1"/>
              <a:t>Circle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concept</a:t>
            </a:r>
            <a:r>
              <a:rPr lang="pl-PL" dirty="0"/>
              <a:t> </a:t>
            </a:r>
            <a:r>
              <a:rPr lang="pl-PL" dirty="0" err="1"/>
              <a:t>discovered</a:t>
            </a:r>
            <a:r>
              <a:rPr lang="pl-PL" dirty="0"/>
              <a:t> by </a:t>
            </a:r>
            <a:r>
              <a:rPr lang="pl-PL" dirty="0" err="1"/>
              <a:t>optimist</a:t>
            </a:r>
            <a:r>
              <a:rPr lang="pl-PL" dirty="0"/>
              <a:t> and </a:t>
            </a:r>
            <a:r>
              <a:rPr lang="pl-PL" dirty="0" err="1"/>
              <a:t>author</a:t>
            </a:r>
            <a:r>
              <a:rPr lang="pl-PL" dirty="0"/>
              <a:t> Simon </a:t>
            </a:r>
            <a:r>
              <a:rPr lang="pl-PL" dirty="0" err="1"/>
              <a:t>Sinek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27FF-7742-46DE-8083-3C72E89390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48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5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12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7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34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0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5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2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4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0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3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2001-4AE6-4DB5-9C95-C71B4174E14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4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Your Head in the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turn wants into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4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your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“What” is the outcome, “How” is the process, and “Why” is your motivation.</a:t>
            </a:r>
          </a:p>
          <a:p>
            <a:pPr lvl="1"/>
            <a:r>
              <a:rPr lang="en-US" dirty="0" smtClean="0"/>
              <a:t>The “why” comes from our limbic system, and it influences all of our decisions.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 smtClean="0"/>
              <a:t>yourself: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 smtClean="0"/>
              <a:t>do I stand to gain?  What will I lose?  </a:t>
            </a:r>
          </a:p>
          <a:p>
            <a:pPr lvl="1"/>
            <a:r>
              <a:rPr lang="en-US" dirty="0" smtClean="0"/>
              <a:t>Write your answers </a:t>
            </a:r>
            <a:r>
              <a:rPr lang="en-US" dirty="0" smtClean="0"/>
              <a:t>down, this is “</a:t>
            </a:r>
            <a:r>
              <a:rPr lang="en-US" dirty="0" smtClean="0"/>
              <a:t>Your</a:t>
            </a:r>
            <a:r>
              <a:rPr lang="en-US" dirty="0" smtClean="0"/>
              <a:t> </a:t>
            </a:r>
            <a:r>
              <a:rPr lang="en-US" dirty="0" smtClean="0"/>
              <a:t>List”</a:t>
            </a:r>
          </a:p>
          <a:p>
            <a:endParaRPr lang="en-US" dirty="0"/>
          </a:p>
          <a:p>
            <a:r>
              <a:rPr lang="en-US" dirty="0" smtClean="0"/>
              <a:t>Not an easy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7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roADBLOCKS</a:t>
            </a:r>
            <a:r>
              <a:rPr lang="en-US" dirty="0" smtClean="0"/>
              <a:t>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</a:p>
          <a:p>
            <a:r>
              <a:rPr lang="en-US" dirty="0" smtClean="0"/>
              <a:t>Lack of education</a:t>
            </a:r>
            <a:endParaRPr lang="en-US" dirty="0"/>
          </a:p>
          <a:p>
            <a:r>
              <a:rPr lang="en-US" dirty="0" smtClean="0"/>
              <a:t>Perceived lack of time</a:t>
            </a:r>
          </a:p>
          <a:p>
            <a:r>
              <a:rPr lang="en-US" dirty="0" smtClean="0"/>
              <a:t>Self-belief</a:t>
            </a:r>
          </a:p>
          <a:p>
            <a:r>
              <a:rPr lang="en-US" dirty="0" smtClean="0"/>
              <a:t>SMART goals that aren’t so smart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2264" r="2622" b="4434"/>
          <a:stretch/>
        </p:blipFill>
        <p:spPr>
          <a:xfrm>
            <a:off x="6714816" y="2339545"/>
            <a:ext cx="4208556" cy="30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449037" cy="3695136"/>
          </a:xfrm>
        </p:spPr>
        <p:txBody>
          <a:bodyPr/>
          <a:lstStyle/>
          <a:p>
            <a:r>
              <a:rPr lang="en-US" dirty="0" smtClean="0"/>
              <a:t>No Sense of Urgency</a:t>
            </a:r>
          </a:p>
          <a:p>
            <a:pPr lvl="1"/>
            <a:r>
              <a:rPr lang="en-US" dirty="0" smtClean="0"/>
              <a:t>Timeline</a:t>
            </a:r>
          </a:p>
          <a:p>
            <a:pPr lvl="2"/>
            <a:r>
              <a:rPr lang="en-US" dirty="0" smtClean="0"/>
              <a:t>“I can do it tomorrow”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You don’t really </a:t>
            </a:r>
            <a:r>
              <a:rPr lang="en-US" dirty="0" smtClean="0"/>
              <a:t>care, you </a:t>
            </a:r>
            <a:r>
              <a:rPr lang="en-US" dirty="0" smtClean="0"/>
              <a:t>haven’t found your “why”</a:t>
            </a:r>
          </a:p>
          <a:p>
            <a:pPr lvl="2"/>
            <a:r>
              <a:rPr lang="en-US" dirty="0" smtClean="0"/>
              <a:t>Refer to </a:t>
            </a:r>
            <a:r>
              <a:rPr lang="en-US" dirty="0" smtClean="0"/>
              <a:t>Your </a:t>
            </a:r>
            <a:r>
              <a:rPr lang="en-US" dirty="0" smtClean="0"/>
              <a:t>List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14607" r="78" b="13025"/>
          <a:stretch/>
        </p:blipFill>
        <p:spPr>
          <a:xfrm>
            <a:off x="6400801" y="2471351"/>
            <a:ext cx="5066270" cy="26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know where to start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Injury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Ineffective strategies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Unreasonable expectations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34" y="2067532"/>
            <a:ext cx="4010021" cy="40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9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wish I could … run 10km.</a:t>
            </a:r>
          </a:p>
          <a:p>
            <a:pPr lvl="1"/>
            <a:r>
              <a:rPr lang="en-US" dirty="0" smtClean="0"/>
              <a:t>Unreasonable expectations</a:t>
            </a:r>
          </a:p>
          <a:p>
            <a:pPr lvl="2"/>
            <a:r>
              <a:rPr lang="en-US" i="1" dirty="0" smtClean="0"/>
              <a:t>I think I could build up to 10km in a month.</a:t>
            </a:r>
          </a:p>
          <a:p>
            <a:pPr lvl="1"/>
            <a:r>
              <a:rPr lang="en-US" dirty="0" smtClean="0"/>
              <a:t>Ineffective strategies</a:t>
            </a:r>
          </a:p>
          <a:p>
            <a:pPr lvl="2"/>
            <a:r>
              <a:rPr lang="en-US" i="1" dirty="0" smtClean="0"/>
              <a:t>I’m just going to go out and see how far I can run.</a:t>
            </a:r>
          </a:p>
          <a:p>
            <a:pPr lvl="1"/>
            <a:r>
              <a:rPr lang="en-US" dirty="0" smtClean="0"/>
              <a:t>Don’t know where to start</a:t>
            </a:r>
          </a:p>
          <a:p>
            <a:pPr lvl="2"/>
            <a:r>
              <a:rPr lang="en-US" i="1" dirty="0" smtClean="0"/>
              <a:t>Am I running fast enough? Slow enough? Far enough? Often enough?</a:t>
            </a:r>
          </a:p>
          <a:p>
            <a:pPr lvl="1"/>
            <a:r>
              <a:rPr lang="en-US" dirty="0" smtClean="0"/>
              <a:t>Injury</a:t>
            </a:r>
          </a:p>
          <a:p>
            <a:pPr lvl="2"/>
            <a:r>
              <a:rPr lang="en-US" i="1" dirty="0" smtClean="0"/>
              <a:t>I </a:t>
            </a:r>
            <a:r>
              <a:rPr lang="en-US" i="1" dirty="0" smtClean="0"/>
              <a:t>read that heel-striking is bad, so I’m going to try to land on my forefoot.</a:t>
            </a:r>
          </a:p>
        </p:txBody>
      </p:sp>
    </p:spTree>
    <p:extLst>
      <p:ext uri="{BB962C8B-B14F-4D97-AF65-F5344CB8AC3E}">
        <p14:creationId xmlns:p14="http://schemas.microsoft.com/office/powerpoint/2010/main" val="1152793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Lack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Occasionally this is true … but more often than not you just need to get creative.</a:t>
            </a:r>
          </a:p>
          <a:p>
            <a:pPr lvl="1"/>
            <a:r>
              <a:rPr lang="en-US" dirty="0" smtClean="0"/>
              <a:t>Commute</a:t>
            </a:r>
          </a:p>
          <a:p>
            <a:pPr lvl="1"/>
            <a:r>
              <a:rPr lang="en-US" dirty="0" smtClean="0"/>
              <a:t>Down time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How you spend your time is a reflection of your priorities</a:t>
            </a:r>
          </a:p>
          <a:p>
            <a:pPr lvl="1"/>
            <a:r>
              <a:rPr lang="en-US" dirty="0" smtClean="0"/>
              <a:t>Take 3 days to track your time (include a day on the weekend)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small, manageable goals which you can build from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a record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 yourself (the “M” in SMART)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Find help</a:t>
            </a:r>
            <a:endParaRPr lang="en-US" dirty="0"/>
          </a:p>
          <a:p>
            <a:pPr lvl="1"/>
            <a:r>
              <a:rPr lang="en-US" dirty="0" smtClean="0"/>
              <a:t>partner with a similar goal, personal trainer, dietician, financial advisor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8564" r="10996" b="14714"/>
          <a:stretch/>
        </p:blipFill>
        <p:spPr>
          <a:xfrm>
            <a:off x="8559112" y="1779373"/>
            <a:ext cx="2466858" cy="29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Familiar?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going to try to…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wish I could 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want to start 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am planning on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2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OR DO NOT, THERE IS NO 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43" y="3127031"/>
            <a:ext cx="600970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8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I’ll try to …</a:t>
            </a:r>
            <a:r>
              <a:rPr lang="en-US" dirty="0" smtClean="0">
                <a:sym typeface="Wingdings" panose="05000000000000000000" pitchFamily="2" charset="2"/>
              </a:rPr>
              <a:t> I WILL do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Commitment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 think I might  I KNOW I will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Self-belief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 have to  I GET to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Embracing the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17" y="2478648"/>
            <a:ext cx="5495639" cy="27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1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64" y="805611"/>
            <a:ext cx="8781535" cy="54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9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going to make some basic assumptions; you have the desire to change and you have a reasonable amount of will power.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Stop berating yourself. You just need the right tools, knowledge and enough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2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72281"/>
            <a:ext cx="10353762" cy="41189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Specific</a:t>
            </a:r>
          </a:p>
          <a:p>
            <a:r>
              <a:rPr lang="en-US" dirty="0" smtClean="0"/>
              <a:t>Measurable</a:t>
            </a:r>
          </a:p>
          <a:p>
            <a:r>
              <a:rPr lang="en-US" dirty="0" smtClean="0"/>
              <a:t>Action-oriented (vs Outcome-oriented)</a:t>
            </a:r>
          </a:p>
          <a:p>
            <a:pPr lvl="1"/>
            <a:r>
              <a:rPr lang="en-US" dirty="0" smtClean="0"/>
              <a:t>Outcome – factors beyond our control</a:t>
            </a:r>
          </a:p>
          <a:p>
            <a:pPr lvl="1"/>
            <a:r>
              <a:rPr lang="en-US" dirty="0" smtClean="0"/>
              <a:t>Action – factors that are within our control. AKA process goals</a:t>
            </a:r>
          </a:p>
          <a:p>
            <a:r>
              <a:rPr lang="en-US" dirty="0" smtClean="0"/>
              <a:t>Realistic</a:t>
            </a:r>
          </a:p>
          <a:p>
            <a:r>
              <a:rPr lang="en-US" dirty="0" smtClean="0"/>
              <a:t>Timely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I will lose 20 </a:t>
            </a:r>
            <a:r>
              <a:rPr lang="en-US" dirty="0" err="1" smtClean="0"/>
              <a:t>lbs</a:t>
            </a:r>
            <a:r>
              <a:rPr lang="en-US" dirty="0" smtClean="0"/>
              <a:t> in 10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29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process (your </a:t>
            </a:r>
            <a:r>
              <a:rPr lang="en-US" dirty="0" smtClean="0"/>
              <a:t>action </a:t>
            </a:r>
            <a:r>
              <a:rPr lang="en-US" dirty="0" smtClean="0"/>
              <a:t>steps) </a:t>
            </a:r>
            <a:r>
              <a:rPr lang="en-US" dirty="0" smtClean="0"/>
              <a:t>are within your control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I WILL exercise for one hour each day, 5x/week.  I WILL follow this schedule for 2 months.</a:t>
            </a:r>
          </a:p>
          <a:p>
            <a:pPr lvl="1"/>
            <a:r>
              <a:rPr lang="en-US" dirty="0" smtClean="0"/>
              <a:t>Document the process</a:t>
            </a:r>
          </a:p>
          <a:p>
            <a:pPr lvl="1"/>
            <a:r>
              <a:rPr lang="en-US" dirty="0" smtClean="0"/>
              <a:t>Watch your language</a:t>
            </a:r>
          </a:p>
          <a:p>
            <a:endParaRPr lang="en-US" dirty="0"/>
          </a:p>
          <a:p>
            <a:r>
              <a:rPr lang="en-US" dirty="0" smtClean="0"/>
              <a:t>Process goals are easier to set if you truly understand your </a:t>
            </a:r>
            <a:r>
              <a:rPr lang="en-US" i="1" dirty="0" smtClean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30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44" y="139700"/>
            <a:ext cx="85852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63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1216</TotalTime>
  <Words>534</Words>
  <Application>Microsoft Office PowerPoint</Application>
  <PresentationFormat>Widescreen</PresentationFormat>
  <Paragraphs>113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Wingdings</vt:lpstr>
      <vt:lpstr>Damask</vt:lpstr>
      <vt:lpstr>Get Your Head in the Game</vt:lpstr>
      <vt:lpstr>Sound Familiar?</vt:lpstr>
      <vt:lpstr>DO OR DO NOT, THERE IS NO TRY</vt:lpstr>
      <vt:lpstr>Change your language</vt:lpstr>
      <vt:lpstr>PowerPoint Presentation</vt:lpstr>
      <vt:lpstr>I’m going to make some basic assumptions; you have the desire to change and you have a reasonable amount of will power.</vt:lpstr>
      <vt:lpstr>Setting smart goals</vt:lpstr>
      <vt:lpstr>The process</vt:lpstr>
      <vt:lpstr>PowerPoint Presentation</vt:lpstr>
      <vt:lpstr>Finding your why</vt:lpstr>
      <vt:lpstr>roADBLOCKS TO CHANGE</vt:lpstr>
      <vt:lpstr>Procrastination</vt:lpstr>
      <vt:lpstr>Lack of education</vt:lpstr>
      <vt:lpstr>Example</vt:lpstr>
      <vt:lpstr>Perceived Lack of time</vt:lpstr>
      <vt:lpstr>Self-belief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Head in the Game</dc:title>
  <dc:creator>Ford, Joanna /C</dc:creator>
  <cp:lastModifiedBy>Ford, Joanna /C</cp:lastModifiedBy>
  <cp:revision>37</cp:revision>
  <cp:lastPrinted>2017-03-14T21:59:47Z</cp:lastPrinted>
  <dcterms:created xsi:type="dcterms:W3CDTF">2017-03-06T21:17:44Z</dcterms:created>
  <dcterms:modified xsi:type="dcterms:W3CDTF">2017-03-14T21:59:52Z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1137282845</vt:i4>
  </property>
  <property fmtid="{D5CDD505-2E9C-101B-9397-08002B2CF9AE}" pid="3" name="_NewReviewCycle">
    <vt:lpwstr/>
  </property>
  <property fmtid="{D5CDD505-2E9C-101B-9397-08002B2CF9AE}" pid="4" name="_EmailSubject">
    <vt:lpwstr>presentation</vt:lpwstr>
  </property>
  <property fmtid="{D5CDD505-2E9C-101B-9397-08002B2CF9AE}" pid="5" name="_AuthorEmail">
    <vt:lpwstr>joanna.ford@esso.ca</vt:lpwstr>
  </property>
  <property fmtid="{D5CDD505-2E9C-101B-9397-08002B2CF9AE}" pid="6" name="_AuthorEmailDisplayName">
    <vt:lpwstr>Ford, Joanna /C</vt:lpwstr>
  </property>
</Properties>
</file>