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9" r:id="rId1"/>
  </p:sldMasterIdLst>
  <p:handoutMasterIdLst>
    <p:handoutMasterId r:id="rId22"/>
  </p:handoutMasterIdLst>
  <p:sldIdLst>
    <p:sldId id="256" r:id="rId2"/>
    <p:sldId id="270" r:id="rId3"/>
    <p:sldId id="257" r:id="rId4"/>
    <p:sldId id="260" r:id="rId5"/>
    <p:sldId id="261" r:id="rId6"/>
    <p:sldId id="258" r:id="rId7"/>
    <p:sldId id="259" r:id="rId8"/>
    <p:sldId id="262" r:id="rId9"/>
    <p:sldId id="263" r:id="rId10"/>
    <p:sldId id="264" r:id="rId11"/>
    <p:sldId id="265" r:id="rId12"/>
    <p:sldId id="269" r:id="rId13"/>
    <p:sldId id="266" r:id="rId14"/>
    <p:sldId id="271" r:id="rId15"/>
    <p:sldId id="273" r:id="rId16"/>
    <p:sldId id="272" r:id="rId17"/>
    <p:sldId id="274" r:id="rId18"/>
    <p:sldId id="276" r:id="rId19"/>
    <p:sldId id="275" r:id="rId20"/>
    <p:sldId id="277" r:id="rId2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13" tIns="46657" rIns="93313" bIns="4665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7072"/>
          </a:xfrm>
          <a:prstGeom prst="rect">
            <a:avLst/>
          </a:prstGeom>
        </p:spPr>
        <p:txBody>
          <a:bodyPr vert="horz" lIns="93313" tIns="46657" rIns="93313" bIns="46657" rtlCol="0"/>
          <a:lstStyle>
            <a:lvl1pPr algn="r">
              <a:defRPr sz="1200"/>
            </a:lvl1pPr>
          </a:lstStyle>
          <a:p>
            <a:fld id="{A86AEF64-73BA-48BE-B238-09DF32A4A80B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43343" cy="467071"/>
          </a:xfrm>
          <a:prstGeom prst="rect">
            <a:avLst/>
          </a:prstGeom>
        </p:spPr>
        <p:txBody>
          <a:bodyPr vert="horz" lIns="93313" tIns="46657" rIns="93313" bIns="4665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3" tIns="46657" rIns="93313" bIns="46657" rtlCol="0" anchor="b"/>
          <a:lstStyle>
            <a:lvl1pPr algn="r">
              <a:defRPr sz="1200"/>
            </a:lvl1pPr>
          </a:lstStyle>
          <a:p>
            <a:fld id="{CF9CF44B-5D17-4792-B073-5E6DE01A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5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1695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6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3616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01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3136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975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752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445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66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086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7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1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0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6876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72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65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D1E61-DCBA-44C7-A85B-E7378E49C7CF}" type="datetimeFigureOut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ECB74DD-97E6-40D3-A8D8-8D5C73E1CE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2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  <p:sldLayoutId id="2147484122" r:id="rId13"/>
    <p:sldLayoutId id="2147484123" r:id="rId14"/>
    <p:sldLayoutId id="2147484124" r:id="rId15"/>
    <p:sldLayoutId id="21474841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abetes.ca/diabetes-and-you/healthy-living-resource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etitians.ca/Your-Health/Nutrition-A-Z/Fat/Food-Sources-of-Omega-3-Fats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Diabetes and Physical 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89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2000" dirty="0"/>
              <a:t>Continue regular resistance exercise</a:t>
            </a:r>
          </a:p>
          <a:p>
            <a:pPr lvl="1"/>
            <a:r>
              <a:rPr lang="en-US" sz="1800" dirty="0"/>
              <a:t>Increase the weight and do 8 – 10 reps and 2 – 3 </a:t>
            </a:r>
            <a:r>
              <a:rPr lang="en-US" sz="1800" dirty="0" smtClean="0"/>
              <a:t>sets</a:t>
            </a:r>
          </a:p>
          <a:p>
            <a:pPr lvl="1"/>
            <a:endParaRPr lang="en-US" sz="1800" dirty="0"/>
          </a:p>
          <a:p>
            <a:pPr marL="514350" indent="-514350">
              <a:buFont typeface="+mj-lt"/>
              <a:buAutoNum type="arabicPeriod" startAt="7"/>
            </a:pPr>
            <a:r>
              <a:rPr lang="en-US" sz="2000" dirty="0" smtClean="0"/>
              <a:t>Do not have to try something new</a:t>
            </a:r>
          </a:p>
          <a:p>
            <a:pPr lvl="1"/>
            <a:r>
              <a:rPr lang="en-US" sz="1800" dirty="0" smtClean="0"/>
              <a:t>Can be something you already do – gardening, walking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815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Overcoming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US" sz="2000" dirty="0"/>
              <a:t>Do not let your diabetes stop you</a:t>
            </a:r>
          </a:p>
          <a:p>
            <a:pPr lvl="1"/>
            <a:r>
              <a:rPr lang="en-US" sz="1800" dirty="0"/>
              <a:t>Walking and light to moderate intensity activities are safe and helpful</a:t>
            </a:r>
          </a:p>
          <a:p>
            <a:pPr lvl="1"/>
            <a:r>
              <a:rPr lang="en-US" sz="1800" dirty="0"/>
              <a:t>Take care of your feet</a:t>
            </a:r>
          </a:p>
          <a:p>
            <a:pPr lvl="1"/>
            <a:r>
              <a:rPr lang="en-US" sz="1800" dirty="0"/>
              <a:t>Be aware of your blood glucose when being physically </a:t>
            </a:r>
            <a:r>
              <a:rPr lang="en-US" sz="1800" dirty="0" smtClean="0"/>
              <a:t>active</a:t>
            </a:r>
          </a:p>
          <a:p>
            <a:pPr lvl="1"/>
            <a:endParaRPr lang="en-US" sz="1800" dirty="0"/>
          </a:p>
          <a:p>
            <a:pPr marL="514350" indent="-514350">
              <a:buFont typeface="+mj-lt"/>
              <a:buAutoNum type="arabicPeriod" startAt="9"/>
            </a:pPr>
            <a:r>
              <a:rPr lang="en-US" sz="2000" dirty="0" smtClean="0"/>
              <a:t>Exercise </a:t>
            </a:r>
            <a:r>
              <a:rPr lang="en-US" sz="2000" dirty="0"/>
              <a:t>gets </a:t>
            </a:r>
            <a:r>
              <a:rPr lang="en-US" sz="2000" dirty="0" smtClean="0"/>
              <a:t>easier</a:t>
            </a:r>
          </a:p>
          <a:p>
            <a:pPr lvl="1"/>
            <a:r>
              <a:rPr lang="en-US" sz="1800" dirty="0" smtClean="0"/>
              <a:t>When being active, your heart rate increases, you may breathe harder, sweat or even feel sore the next morning.  This is NORMAL</a:t>
            </a:r>
          </a:p>
          <a:p>
            <a:pPr lvl="1"/>
            <a:r>
              <a:rPr lang="en-US" sz="1800" dirty="0" smtClean="0"/>
              <a:t>With time, life will feel easier and be more enjoyable!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5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Overcoming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0"/>
            </a:pPr>
            <a:r>
              <a:rPr lang="en-US" sz="2000" dirty="0"/>
              <a:t>Sticking with it pays off</a:t>
            </a:r>
          </a:p>
          <a:p>
            <a:pPr lvl="1"/>
            <a:r>
              <a:rPr lang="en-US" sz="1800" dirty="0"/>
              <a:t>If having trouble starting, try making a plan</a:t>
            </a:r>
          </a:p>
          <a:p>
            <a:pPr lvl="1"/>
            <a:r>
              <a:rPr lang="en-US" sz="1800" dirty="0"/>
              <a:t>May be some false starts in the beginning…this is normal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70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motivation starts to fade…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 something you like!</a:t>
            </a:r>
          </a:p>
          <a:p>
            <a:r>
              <a:rPr lang="en-US" sz="2000" dirty="0" smtClean="0"/>
              <a:t>Have a support network – family, friends, co-workers</a:t>
            </a:r>
          </a:p>
          <a:p>
            <a:r>
              <a:rPr lang="en-US" sz="2000" dirty="0" smtClean="0"/>
              <a:t>Set small, attainable goals, and celebrate when you reach them.  Reward yourself in healthy ways</a:t>
            </a:r>
          </a:p>
          <a:p>
            <a:r>
              <a:rPr lang="en-US" sz="2000" dirty="0" smtClean="0"/>
              <a:t>Maintain a healthy weight</a:t>
            </a:r>
          </a:p>
          <a:p>
            <a:r>
              <a:rPr lang="en-US" sz="2000" dirty="0" smtClean="0"/>
              <a:t>Seek professional help from a personal trainer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638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www.diabetes.ca/diabetes-and-you/healthy-living-resources</a:t>
            </a:r>
            <a:endParaRPr lang="en-US" dirty="0" smtClean="0"/>
          </a:p>
          <a:p>
            <a:pPr lvl="1"/>
            <a:r>
              <a:rPr lang="en-US" dirty="0" smtClean="0"/>
              <a:t>Exercise</a:t>
            </a:r>
          </a:p>
          <a:p>
            <a:pPr lvl="1"/>
            <a:r>
              <a:rPr lang="en-US" dirty="0" smtClean="0"/>
              <a:t>Diet and Nutrition</a:t>
            </a:r>
          </a:p>
          <a:p>
            <a:pPr lvl="1"/>
            <a:r>
              <a:rPr lang="en-US" dirty="0" smtClean="0"/>
              <a:t>Weight Management</a:t>
            </a:r>
          </a:p>
          <a:p>
            <a:pPr lvl="1"/>
            <a:r>
              <a:rPr lang="en-US" dirty="0" smtClean="0"/>
              <a:t>Foot Care</a:t>
            </a:r>
          </a:p>
          <a:p>
            <a:pPr lvl="1"/>
            <a:r>
              <a:rPr lang="en-US" dirty="0" smtClean="0"/>
              <a:t>General Tips</a:t>
            </a:r>
          </a:p>
          <a:p>
            <a:pPr lvl="1"/>
            <a:r>
              <a:rPr lang="en-US" dirty="0" smtClean="0"/>
              <a:t>Heart Health</a:t>
            </a:r>
          </a:p>
          <a:p>
            <a:pPr lvl="1"/>
            <a:r>
              <a:rPr lang="en-US" dirty="0" smtClean="0"/>
              <a:t>Blood Sugar and Insulin</a:t>
            </a:r>
          </a:p>
          <a:p>
            <a:pPr lvl="1"/>
            <a:r>
              <a:rPr lang="en-US" dirty="0" smtClean="0"/>
              <a:t>Dental Care</a:t>
            </a:r>
          </a:p>
          <a:p>
            <a:pPr lvl="1"/>
            <a:r>
              <a:rPr lang="en-US" dirty="0" err="1" smtClean="0"/>
              <a:t>Mulitcultural</a:t>
            </a:r>
            <a:r>
              <a:rPr lang="en-US" dirty="0" smtClean="0"/>
              <a:t> Resources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1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Other </a:t>
            </a:r>
            <a:r>
              <a:rPr lang="en-US" sz="5400" dirty="0"/>
              <a:t>topics discussed:</a:t>
            </a:r>
          </a:p>
        </p:txBody>
      </p:sp>
    </p:spTree>
    <p:extLst>
      <p:ext uri="{BB962C8B-B14F-4D97-AF65-F5344CB8AC3E}">
        <p14:creationId xmlns:p14="http://schemas.microsoft.com/office/powerpoint/2010/main" val="2543144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Signs </a:t>
            </a:r>
            <a:r>
              <a:rPr lang="en-US" dirty="0"/>
              <a:t>and symptoms that can </a:t>
            </a:r>
            <a:r>
              <a:rPr lang="en-US" dirty="0" smtClean="0"/>
              <a:t>indicate Diabetes: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Unusual thirst </a:t>
            </a:r>
            <a:endParaRPr lang="en-US" dirty="0" smtClean="0"/>
          </a:p>
          <a:p>
            <a:r>
              <a:rPr lang="en-US" dirty="0" smtClean="0"/>
              <a:t>Frequent </a:t>
            </a:r>
            <a:r>
              <a:rPr lang="en-US" dirty="0"/>
              <a:t>urination </a:t>
            </a:r>
            <a:endParaRPr lang="en-US" dirty="0" smtClean="0"/>
          </a:p>
          <a:p>
            <a:r>
              <a:rPr lang="en-US" dirty="0" smtClean="0"/>
              <a:t>Weight </a:t>
            </a:r>
            <a:r>
              <a:rPr lang="en-US" dirty="0"/>
              <a:t>change (gain or loss) </a:t>
            </a:r>
            <a:endParaRPr lang="en-US" dirty="0" smtClean="0"/>
          </a:p>
          <a:p>
            <a:r>
              <a:rPr lang="en-US" dirty="0" smtClean="0"/>
              <a:t>Extreme </a:t>
            </a:r>
            <a:r>
              <a:rPr lang="en-US" dirty="0"/>
              <a:t>fatigue or lack of energy </a:t>
            </a:r>
            <a:endParaRPr lang="en-US" dirty="0" smtClean="0"/>
          </a:p>
          <a:p>
            <a:r>
              <a:rPr lang="en-US" dirty="0" smtClean="0"/>
              <a:t>Blurred </a:t>
            </a:r>
            <a:r>
              <a:rPr lang="en-US" dirty="0"/>
              <a:t>vision </a:t>
            </a:r>
            <a:endParaRPr lang="en-US" dirty="0" smtClean="0"/>
          </a:p>
          <a:p>
            <a:r>
              <a:rPr lang="en-US" dirty="0" smtClean="0"/>
              <a:t>Frequent </a:t>
            </a:r>
            <a:r>
              <a:rPr lang="en-US" dirty="0"/>
              <a:t>or recurring infections </a:t>
            </a:r>
            <a:endParaRPr lang="en-US" dirty="0" smtClean="0"/>
          </a:p>
          <a:p>
            <a:r>
              <a:rPr lang="en-US" dirty="0" smtClean="0"/>
              <a:t>Cuts </a:t>
            </a:r>
            <a:r>
              <a:rPr lang="en-US" dirty="0"/>
              <a:t>and bruises that are slow to heal </a:t>
            </a:r>
            <a:endParaRPr lang="en-US" dirty="0" smtClean="0"/>
          </a:p>
          <a:p>
            <a:r>
              <a:rPr lang="en-US" dirty="0" smtClean="0"/>
              <a:t>Tingling </a:t>
            </a:r>
            <a:r>
              <a:rPr lang="en-US" dirty="0"/>
              <a:t>or numbness in the hands or feet </a:t>
            </a:r>
            <a:endParaRPr lang="en-US" dirty="0" smtClean="0"/>
          </a:p>
          <a:p>
            <a:r>
              <a:rPr lang="en-US" dirty="0" smtClean="0"/>
              <a:t>Trouble </a:t>
            </a:r>
            <a:r>
              <a:rPr lang="en-US" dirty="0"/>
              <a:t>getting or maintaining an </a:t>
            </a:r>
            <a:r>
              <a:rPr lang="en-US" dirty="0" smtClean="0"/>
              <a:t>erection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01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Low Blood Glucose (sugar) levels: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Shaky</a:t>
            </a:r>
          </a:p>
          <a:p>
            <a:r>
              <a:rPr lang="en-US" dirty="0" smtClean="0"/>
              <a:t>Light-headed</a:t>
            </a:r>
          </a:p>
          <a:p>
            <a:r>
              <a:rPr lang="en-US" dirty="0" smtClean="0"/>
              <a:t>Nauseated </a:t>
            </a:r>
          </a:p>
          <a:p>
            <a:r>
              <a:rPr lang="en-US" dirty="0" smtClean="0"/>
              <a:t>Nervous</a:t>
            </a:r>
          </a:p>
          <a:p>
            <a:r>
              <a:rPr lang="en-US" dirty="0" smtClean="0"/>
              <a:t>Irritable </a:t>
            </a:r>
          </a:p>
          <a:p>
            <a:r>
              <a:rPr lang="en-US" dirty="0" smtClean="0"/>
              <a:t>Anxious </a:t>
            </a:r>
          </a:p>
          <a:p>
            <a:r>
              <a:rPr lang="en-US" dirty="0" smtClean="0"/>
              <a:t>Confused</a:t>
            </a:r>
          </a:p>
          <a:p>
            <a:r>
              <a:rPr lang="en-US" dirty="0"/>
              <a:t>Unable to concentrate </a:t>
            </a:r>
          </a:p>
          <a:p>
            <a:r>
              <a:rPr lang="en-US" dirty="0"/>
              <a:t>Hungry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5623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Low Blood Glucose (sugar) levels continued: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dirty="0"/>
              <a:t>heart rate is faster </a:t>
            </a:r>
            <a:endParaRPr lang="en-US" dirty="0" smtClean="0"/>
          </a:p>
          <a:p>
            <a:r>
              <a:rPr lang="en-US" dirty="0" smtClean="0"/>
              <a:t>Sweaty</a:t>
            </a:r>
          </a:p>
          <a:p>
            <a:r>
              <a:rPr lang="en-US" dirty="0" smtClean="0"/>
              <a:t>Headachy </a:t>
            </a:r>
          </a:p>
          <a:p>
            <a:r>
              <a:rPr lang="en-US" dirty="0" smtClean="0"/>
              <a:t>Weak</a:t>
            </a:r>
          </a:p>
          <a:p>
            <a:r>
              <a:rPr lang="en-US" dirty="0" smtClean="0"/>
              <a:t>Drowsy </a:t>
            </a:r>
          </a:p>
          <a:p>
            <a:r>
              <a:rPr lang="en-US" dirty="0" smtClean="0"/>
              <a:t>A </a:t>
            </a:r>
            <a:r>
              <a:rPr lang="en-US" dirty="0"/>
              <a:t>numbness or tingling in your tongue or </a:t>
            </a:r>
            <a:r>
              <a:rPr lang="en-US" dirty="0" smtClean="0"/>
              <a:t>lips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96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very low blood glucose levels: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Confused </a:t>
            </a:r>
            <a:r>
              <a:rPr lang="en-US" dirty="0"/>
              <a:t>and disoriented </a:t>
            </a:r>
            <a:endParaRPr lang="en-US" dirty="0" smtClean="0"/>
          </a:p>
          <a:p>
            <a:r>
              <a:rPr lang="en-US" dirty="0" smtClean="0"/>
              <a:t>Lose </a:t>
            </a:r>
            <a:r>
              <a:rPr lang="en-US" dirty="0"/>
              <a:t>consciousness </a:t>
            </a:r>
            <a:endParaRPr lang="en-US" dirty="0" smtClean="0"/>
          </a:p>
          <a:p>
            <a:r>
              <a:rPr lang="en-US" dirty="0" smtClean="0"/>
              <a:t>Have </a:t>
            </a:r>
            <a:r>
              <a:rPr lang="en-US" dirty="0"/>
              <a:t>a </a:t>
            </a:r>
            <a:r>
              <a:rPr lang="en-US" dirty="0" smtClean="0"/>
              <a:t>seizure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9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Diabetes?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Type I</a:t>
            </a:r>
          </a:p>
          <a:p>
            <a:pPr lvl="1"/>
            <a:r>
              <a:rPr lang="en-US" sz="1800" dirty="0" smtClean="0"/>
              <a:t>Insulin dependent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Type II</a:t>
            </a:r>
          </a:p>
          <a:p>
            <a:pPr lvl="1"/>
            <a:r>
              <a:rPr lang="en-US" sz="1800" dirty="0"/>
              <a:t>Can be controlled via diet and exercise and/or medication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What does insulin do?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086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on Omega 3 Fats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http://www.dietitians.ca/Your-Health/Nutrition-A-Z/Fat/Food-Sources-of-Omega-3-Fats.aspx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2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and Type 2 Diabetes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Can help prevent or delay type 2 diabetes from developing</a:t>
            </a:r>
          </a:p>
          <a:p>
            <a:pPr lvl="1"/>
            <a:r>
              <a:rPr lang="en-US" sz="1800" dirty="0" smtClean="0"/>
              <a:t>Improves body’s sensitivity to insulin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Helps manage blood glucose levels</a:t>
            </a:r>
          </a:p>
          <a:p>
            <a:pPr lvl="1"/>
            <a:endParaRPr lang="en-US" dirty="0" smtClean="0"/>
          </a:p>
          <a:p>
            <a:r>
              <a:rPr lang="en-US" sz="2000" dirty="0"/>
              <a:t>C</a:t>
            </a:r>
            <a:r>
              <a:rPr lang="en-US" sz="2000" dirty="0" smtClean="0"/>
              <a:t>an be as powerful as glucose-lowering medication…with fewer side effects</a:t>
            </a:r>
          </a:p>
          <a:p>
            <a:r>
              <a:rPr lang="en-US" sz="2000" dirty="0" smtClean="0"/>
              <a:t>Regular exercise + healthy eating </a:t>
            </a:r>
            <a:r>
              <a:rPr lang="en-US" sz="2000" dirty="0"/>
              <a:t>&amp;</a:t>
            </a:r>
            <a:r>
              <a:rPr lang="en-US" sz="2000" dirty="0" smtClean="0"/>
              <a:t> weight control</a:t>
            </a:r>
            <a:r>
              <a:rPr lang="en-US" sz="2000" dirty="0"/>
              <a:t> </a:t>
            </a:r>
            <a:r>
              <a:rPr lang="en-US" sz="2000" dirty="0" smtClean="0"/>
              <a:t>= reduce Type 2 diabetes incidence by 60%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77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</a:t>
            </a:r>
            <a:r>
              <a:rPr lang="en-US" dirty="0"/>
              <a:t>E</a:t>
            </a:r>
            <a:r>
              <a:rPr lang="en-US" dirty="0" smtClean="0"/>
              <a:t>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Lowers blood glucose within one hour</a:t>
            </a:r>
          </a:p>
          <a:p>
            <a:r>
              <a:rPr lang="en-US" sz="2000" dirty="0" smtClean="0"/>
              <a:t>More energy and strength during the day</a:t>
            </a:r>
          </a:p>
          <a:p>
            <a:r>
              <a:rPr lang="en-US" sz="2000" dirty="0" smtClean="0"/>
              <a:t>Decreases stress, anxiety, and fatigue</a:t>
            </a:r>
          </a:p>
          <a:p>
            <a:r>
              <a:rPr lang="en-US" sz="2000" dirty="0" smtClean="0"/>
              <a:t>Improves relaxation and sleep</a:t>
            </a:r>
          </a:p>
          <a:p>
            <a:r>
              <a:rPr lang="en-US" sz="2000" dirty="0" smtClean="0"/>
              <a:t>Improves confidence and well-being</a:t>
            </a:r>
          </a:p>
          <a:p>
            <a:r>
              <a:rPr lang="en-US" sz="2000" dirty="0" smtClean="0"/>
              <a:t>Lets you have fun and involve family and friends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004" y="1429069"/>
            <a:ext cx="347472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8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Improved blood glucose control</a:t>
            </a:r>
          </a:p>
          <a:p>
            <a:r>
              <a:rPr lang="en-US" sz="2000" dirty="0" smtClean="0"/>
              <a:t>Helps to maintain or lose weight</a:t>
            </a:r>
          </a:p>
          <a:p>
            <a:r>
              <a:rPr lang="en-US" sz="2000" dirty="0" smtClean="0"/>
              <a:t>Lowered blood pressure</a:t>
            </a:r>
          </a:p>
          <a:p>
            <a:r>
              <a:rPr lang="en-US" sz="2000" dirty="0" smtClean="0"/>
              <a:t>Stronger bones and muscles</a:t>
            </a:r>
          </a:p>
          <a:p>
            <a:r>
              <a:rPr lang="en-US" sz="2000" dirty="0" smtClean="0"/>
              <a:t>Lower risk of diabetes complications (eye, heart and kidney disease)</a:t>
            </a:r>
          </a:p>
          <a:p>
            <a:r>
              <a:rPr lang="en-US" sz="2000" dirty="0" smtClean="0"/>
              <a:t>Improved quality of life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0" y="4585495"/>
            <a:ext cx="347472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46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Starting an </a:t>
            </a:r>
            <a:r>
              <a:rPr lang="en-US" dirty="0"/>
              <a:t>E</a:t>
            </a:r>
            <a:r>
              <a:rPr lang="en-US" dirty="0" smtClean="0"/>
              <a:t>xercise </a:t>
            </a:r>
            <a:r>
              <a:rPr lang="en-US" dirty="0"/>
              <a:t>P</a:t>
            </a:r>
            <a:r>
              <a:rPr lang="en-US" dirty="0" smtClean="0"/>
              <a:t>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If you have been inactive, talk to your doctor before starting anything more strenuous than brisk walking</a:t>
            </a:r>
          </a:p>
          <a:p>
            <a:r>
              <a:rPr lang="en-US" sz="2000" dirty="0" smtClean="0"/>
              <a:t>Wear comfortable, proper-fitted shoes</a:t>
            </a:r>
          </a:p>
          <a:p>
            <a:r>
              <a:rPr lang="en-US" sz="2000" dirty="0" smtClean="0"/>
              <a:t>Wear your Medic Alert </a:t>
            </a:r>
          </a:p>
          <a:p>
            <a:r>
              <a:rPr lang="en-US" sz="2000" dirty="0" smtClean="0"/>
              <a:t>Listen to your body</a:t>
            </a:r>
          </a:p>
          <a:p>
            <a:r>
              <a:rPr lang="en-US" sz="2000" dirty="0" smtClean="0"/>
              <a:t>If you take insulin or medication, monitor your blood glucose before, during and many hours after activity</a:t>
            </a:r>
          </a:p>
          <a:p>
            <a:r>
              <a:rPr lang="en-US" sz="2000" dirty="0" smtClean="0"/>
              <a:t>Carry some form of fast-acting carbohydrates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2684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m</a:t>
            </a:r>
            <a:r>
              <a:rPr lang="en-US" dirty="0" smtClean="0"/>
              <a:t>uch </a:t>
            </a:r>
            <a:r>
              <a:rPr lang="en-US" dirty="0"/>
              <a:t>a</a:t>
            </a:r>
            <a:r>
              <a:rPr lang="en-US" dirty="0" smtClean="0"/>
              <a:t>ctivity?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Goal = 150 minutes of moderate- to vigorous – intensity aerobic exercise each week</a:t>
            </a:r>
          </a:p>
          <a:p>
            <a:pPr lvl="1"/>
            <a:r>
              <a:rPr lang="en-US" sz="1800" dirty="0" smtClean="0"/>
              <a:t>Start slowly (5 – 10 min at a time) &amp; work up to 30 – 60 minutes/session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000" dirty="0"/>
              <a:t>A</a:t>
            </a:r>
            <a:r>
              <a:rPr lang="en-US" sz="2000" dirty="0" smtClean="0"/>
              <a:t>dd resistance training</a:t>
            </a:r>
          </a:p>
          <a:p>
            <a:pPr lvl="1"/>
            <a:r>
              <a:rPr lang="en-US" sz="1800" dirty="0" smtClean="0"/>
              <a:t>Start with 2 times/week and work up to 3 times a week</a:t>
            </a:r>
          </a:p>
          <a:p>
            <a:pPr lvl="1"/>
            <a:r>
              <a:rPr lang="en-US" sz="1800" dirty="0" smtClean="0"/>
              <a:t>Starting with 8-10 exercises of 10 – 15 reps with 1 set</a:t>
            </a:r>
          </a:p>
          <a:p>
            <a:pPr lvl="1"/>
            <a:r>
              <a:rPr lang="en-US" sz="1800" dirty="0" smtClean="0"/>
              <a:t>Increase weight &amp; decrease reps to 8-10, then increase sets up to 3 sets per session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2264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91102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Make exercise a priority </a:t>
            </a:r>
          </a:p>
          <a:p>
            <a:pPr lvl="1"/>
            <a:r>
              <a:rPr lang="en-US" sz="1800" dirty="0" smtClean="0"/>
              <a:t>Treat it like sleep or food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Fit exercise into your day</a:t>
            </a:r>
          </a:p>
          <a:p>
            <a:pPr lvl="1"/>
            <a:r>
              <a:rPr lang="en-US" sz="1800" dirty="0" smtClean="0"/>
              <a:t>Pick same time each day.  Schedule it into your calendar.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Increase exercise in your day and reduce sedentary time</a:t>
            </a:r>
          </a:p>
          <a:p>
            <a:pPr lvl="1"/>
            <a:r>
              <a:rPr lang="en-US" sz="1800" dirty="0" smtClean="0"/>
              <a:t>Taking the stairs, walking the dog, gardening, play golf, curling</a:t>
            </a:r>
          </a:p>
          <a:p>
            <a:pPr lvl="1"/>
            <a:r>
              <a:rPr lang="en-US" sz="1800" dirty="0" smtClean="0"/>
              <a:t>Limit TV or recreational computer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46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000" dirty="0" smtClean="0"/>
              <a:t>Begin regular resistance exercise</a:t>
            </a:r>
          </a:p>
          <a:p>
            <a:pPr lvl="1"/>
            <a:r>
              <a:rPr lang="en-US" sz="1800" dirty="0" smtClean="0"/>
              <a:t>Obtain the help of a qualified exercise professional</a:t>
            </a:r>
          </a:p>
          <a:p>
            <a:pPr lvl="1"/>
            <a:r>
              <a:rPr lang="en-US" sz="1800" dirty="0" smtClean="0"/>
              <a:t>Perform 8 – 10 exercises, 10 – 15 reps each and  1 – 2 sets</a:t>
            </a:r>
          </a:p>
          <a:p>
            <a:pPr lvl="1"/>
            <a:endParaRPr lang="en-US" sz="1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sz="2000" dirty="0" smtClean="0"/>
              <a:t>Continue regular aerobic exercise</a:t>
            </a:r>
          </a:p>
          <a:p>
            <a:pPr lvl="1"/>
            <a:r>
              <a:rPr lang="en-US" sz="1800" dirty="0" smtClean="0"/>
              <a:t>Do at least 150 min/week – multi mode is best</a:t>
            </a:r>
          </a:p>
          <a:p>
            <a:pPr lvl="1"/>
            <a:r>
              <a:rPr lang="en-US" sz="1800" dirty="0" smtClean="0"/>
              <a:t>Gradually increase to 60 min/session or introduce interval training</a:t>
            </a:r>
          </a:p>
          <a:p>
            <a:pPr lvl="1"/>
            <a:r>
              <a:rPr lang="en-US" sz="1800" dirty="0" smtClean="0"/>
              <a:t>Try to increase the intensity or challenge of your activities</a:t>
            </a:r>
          </a:p>
          <a:p>
            <a:pPr lvl="1"/>
            <a:endParaRPr lang="en-US" sz="1800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1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995</TotalTime>
  <Words>762</Words>
  <Application>Microsoft Office PowerPoint</Application>
  <PresentationFormat>Widescreen</PresentationFormat>
  <Paragraphs>137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Facet</vt:lpstr>
      <vt:lpstr>Diabetes and Physical Activity</vt:lpstr>
      <vt:lpstr>What is Diabetes?  </vt:lpstr>
      <vt:lpstr>Exercise and Type 2 Diabetes </vt:lpstr>
      <vt:lpstr>Benefits of Exercise</vt:lpstr>
      <vt:lpstr>Long Term Benefits</vt:lpstr>
      <vt:lpstr>Before Starting an Exercise Program</vt:lpstr>
      <vt:lpstr>How much activity?</vt:lpstr>
      <vt:lpstr>Overcoming Challenges</vt:lpstr>
      <vt:lpstr>Overcoming Challenges</vt:lpstr>
      <vt:lpstr>Overcoming Challenges</vt:lpstr>
      <vt:lpstr>Overcoming Challenges</vt:lpstr>
      <vt:lpstr>Overcoming Challenges</vt:lpstr>
      <vt:lpstr>When motivation starts to fade…</vt:lpstr>
      <vt:lpstr>Useful Link </vt:lpstr>
      <vt:lpstr> </vt:lpstr>
      <vt:lpstr>Signs and symptoms that can indicate Diabetes:</vt:lpstr>
      <vt:lpstr>Signs of Low Blood Glucose (sugar) levels:</vt:lpstr>
      <vt:lpstr>Signs of Low Blood Glucose (sugar) levels continued:</vt:lpstr>
      <vt:lpstr>Signs of very low blood glucose levels:</vt:lpstr>
      <vt:lpstr>Information on Omega 3 Fats</vt:lpstr>
    </vt:vector>
  </TitlesOfParts>
  <Company>ExxonMobil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and Physical Activity</dc:title>
  <dc:creator>Welsh, Angela /C</dc:creator>
  <cp:lastModifiedBy>Welsh, Angela /C</cp:lastModifiedBy>
  <cp:revision>31</cp:revision>
  <cp:lastPrinted>2017-02-02T17:39:41Z</cp:lastPrinted>
  <dcterms:created xsi:type="dcterms:W3CDTF">2016-07-22T00:19:38Z</dcterms:created>
  <dcterms:modified xsi:type="dcterms:W3CDTF">2017-02-08T21:59:17Z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